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260" r:id="rId5"/>
    <p:sldId id="257" r:id="rId6"/>
    <p:sldId id="262" r:id="rId7"/>
    <p:sldId id="263" r:id="rId8"/>
    <p:sldId id="264" r:id="rId9"/>
    <p:sldId id="265" r:id="rId10"/>
    <p:sldId id="256" r:id="rId11"/>
    <p:sldId id="266" r:id="rId12"/>
    <p:sldId id="259" r:id="rId13"/>
    <p:sldId id="258" r:id="rId14"/>
    <p:sldId id="26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D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EAE5F6-8573-4F95-93C6-77EF264544C4}" v="119" dt="2023-01-04T18:39:16.668"/>
    <p1510:client id="{861D9430-FC1B-4DCC-AAC7-E3A86D2E5072}" v="466" dt="2023-01-04T18:44:46.858"/>
    <p1510:client id="{9E544A83-483A-49A2-BC08-E3282489FA82}" v="7" dt="2023-01-04T13:43:30.4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4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7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le Robitaille" userId="0adf74b0-bfc5-4f1d-a337-829bead463cf" providerId="ADAL" clId="{3F509622-8788-4BDD-BC08-182ECBEA5618}"/>
    <pc:docChg chg="modSld sldOrd">
      <pc:chgData name="Danielle Robitaille" userId="0adf74b0-bfc5-4f1d-a337-829bead463cf" providerId="ADAL" clId="{3F509622-8788-4BDD-BC08-182ECBEA5618}" dt="2023-01-04T23:00:46.039" v="9"/>
      <pc:docMkLst>
        <pc:docMk/>
      </pc:docMkLst>
      <pc:sldChg chg="ord">
        <pc:chgData name="Danielle Robitaille" userId="0adf74b0-bfc5-4f1d-a337-829bead463cf" providerId="ADAL" clId="{3F509622-8788-4BDD-BC08-182ECBEA5618}" dt="2023-01-04T23:00:22.046" v="3"/>
        <pc:sldMkLst>
          <pc:docMk/>
          <pc:sldMk cId="1913441266" sldId="258"/>
        </pc:sldMkLst>
      </pc:sldChg>
      <pc:sldChg chg="ord">
        <pc:chgData name="Danielle Robitaille" userId="0adf74b0-bfc5-4f1d-a337-829bead463cf" providerId="ADAL" clId="{3F509622-8788-4BDD-BC08-182ECBEA5618}" dt="2023-01-04T23:00:14.179" v="1"/>
        <pc:sldMkLst>
          <pc:docMk/>
          <pc:sldMk cId="4151574872" sldId="259"/>
        </pc:sldMkLst>
      </pc:sldChg>
      <pc:sldChg chg="ord">
        <pc:chgData name="Danielle Robitaille" userId="0adf74b0-bfc5-4f1d-a337-829bead463cf" providerId="ADAL" clId="{3F509622-8788-4BDD-BC08-182ECBEA5618}" dt="2023-01-04T23:00:42.928" v="7"/>
        <pc:sldMkLst>
          <pc:docMk/>
          <pc:sldMk cId="2926752507" sldId="264"/>
        </pc:sldMkLst>
      </pc:sldChg>
      <pc:sldChg chg="ord">
        <pc:chgData name="Danielle Robitaille" userId="0adf74b0-bfc5-4f1d-a337-829bead463cf" providerId="ADAL" clId="{3F509622-8788-4BDD-BC08-182ECBEA5618}" dt="2023-01-04T23:00:46.039" v="9"/>
        <pc:sldMkLst>
          <pc:docMk/>
          <pc:sldMk cId="4189474560" sldId="26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882E67-6325-47C2-948A-1A2EEECB2304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F6E7C3-D14B-43E7-A15E-62AA5486C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552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sz="1200"/>
              <a:t>Executive: Chair, Vice Chair, and specialized roles</a:t>
            </a:r>
          </a:p>
          <a:p>
            <a:pPr lvl="2"/>
            <a:r>
              <a:rPr lang="en-US" sz="1200"/>
              <a:t>Steering: Fundraising Drivers with $50,000 Give/Get</a:t>
            </a:r>
          </a:p>
          <a:p>
            <a:pPr lvl="2"/>
            <a:r>
              <a:rPr lang="en-US" sz="1200"/>
              <a:t>Circle of Hope: Tables/Tickets and Auction responsibility with $10,000 Give/Get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286DF-71B8-43E6-A8B7-BE88AFA5A1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711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6.png"/><Relationship Id="rId1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.png"/><Relationship Id="rId12" Type="http://schemas.openxmlformats.org/officeDocument/2006/relationships/image" Target="../media/image8.png"/><Relationship Id="rId17" Type="http://schemas.openxmlformats.org/officeDocument/2006/relationships/image" Target="../media/image5.png"/><Relationship Id="rId2" Type="http://schemas.openxmlformats.org/officeDocument/2006/relationships/image" Target="../media/image11.gif"/><Relationship Id="rId16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3.png"/><Relationship Id="rId5" Type="http://schemas.openxmlformats.org/officeDocument/2006/relationships/image" Target="../media/image7.png"/><Relationship Id="rId1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image" Target="../media/image13.png"/><Relationship Id="rId9" Type="http://schemas.openxmlformats.org/officeDocument/2006/relationships/image" Target="../media/image9.png"/><Relationship Id="rId14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CA12B1B-C9FC-CF46-980C-DED07E303B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42" y="6271117"/>
            <a:ext cx="728978" cy="461063"/>
          </a:xfrm>
          <a:prstGeom prst="rect">
            <a:avLst/>
          </a:prstGeom>
        </p:spPr>
      </p:pic>
      <p:pic>
        <p:nvPicPr>
          <p:cNvPr id="52" name="Picture 51" descr="Shape&#10;&#10;Description automatically generated">
            <a:extLst>
              <a:ext uri="{FF2B5EF4-FFF2-40B4-BE49-F238E27FC236}">
                <a16:creationId xmlns:a16="http://schemas.microsoft.com/office/drawing/2014/main" id="{2970B5C8-D332-FA4B-BE52-0C4D3F7578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300795" y="-211403"/>
            <a:ext cx="1383616" cy="1934004"/>
          </a:xfrm>
          <a:prstGeom prst="rect">
            <a:avLst/>
          </a:prstGeom>
        </p:spPr>
      </p:pic>
      <p:sp>
        <p:nvSpPr>
          <p:cNvPr id="53" name="Oval 52">
            <a:extLst>
              <a:ext uri="{FF2B5EF4-FFF2-40B4-BE49-F238E27FC236}">
                <a16:creationId xmlns:a16="http://schemas.microsoft.com/office/drawing/2014/main" id="{E17EA1C1-2C1C-F942-B0EB-048593B2B4D5}"/>
              </a:ext>
            </a:extLst>
          </p:cNvPr>
          <p:cNvSpPr/>
          <p:nvPr userDrawn="1"/>
        </p:nvSpPr>
        <p:spPr>
          <a:xfrm>
            <a:off x="193372" y="5811449"/>
            <a:ext cx="266359" cy="26635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54DB922-8FA7-7B4E-8E6E-8CD3F37F165B}"/>
              </a:ext>
            </a:extLst>
          </p:cNvPr>
          <p:cNvSpPr/>
          <p:nvPr userDrawn="1"/>
        </p:nvSpPr>
        <p:spPr>
          <a:xfrm>
            <a:off x="11251523" y="174509"/>
            <a:ext cx="266359" cy="2663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886481D-2F6A-544A-B666-D65B94B96E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28237" r="-6277" b="-21491"/>
          <a:stretch/>
        </p:blipFill>
        <p:spPr>
          <a:xfrm rot="5400000">
            <a:off x="11596596" y="206478"/>
            <a:ext cx="738090" cy="452718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3452C1FA-50DD-A34E-8E37-2BAA45CC9491}"/>
              </a:ext>
            </a:extLst>
          </p:cNvPr>
          <p:cNvGrpSpPr/>
          <p:nvPr userDrawn="1"/>
        </p:nvGrpSpPr>
        <p:grpSpPr>
          <a:xfrm rot="15608116">
            <a:off x="14895" y="82449"/>
            <a:ext cx="1053407" cy="1053407"/>
            <a:chOff x="25601" y="63791"/>
            <a:chExt cx="1053407" cy="1053407"/>
          </a:xfrm>
        </p:grpSpPr>
        <p:pic>
          <p:nvPicPr>
            <p:cNvPr id="57" name="Picture 56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71F52EC0-C7B0-BB4E-B8EA-865EF1CCF7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5601" y="63791"/>
              <a:ext cx="1053407" cy="1053407"/>
            </a:xfrm>
            <a:prstGeom prst="rect">
              <a:avLst/>
            </a:prstGeom>
          </p:spPr>
        </p:pic>
        <p:pic>
          <p:nvPicPr>
            <p:cNvPr id="58" name="Picture 5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39AC776C-D46C-6B47-BD1F-5CF41590E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32074" y="63791"/>
              <a:ext cx="440460" cy="440460"/>
            </a:xfrm>
            <a:prstGeom prst="rect">
              <a:avLst/>
            </a:prstGeom>
          </p:spPr>
        </p:pic>
      </p:grpSp>
      <p:pic>
        <p:nvPicPr>
          <p:cNvPr id="59" name="Picture 58" descr="A close-up of a flag&#10;&#10;Description automatically generated with low confidence">
            <a:extLst>
              <a:ext uri="{FF2B5EF4-FFF2-40B4-BE49-F238E27FC236}">
                <a16:creationId xmlns:a16="http://schemas.microsoft.com/office/drawing/2014/main" id="{54F72E1D-9945-2546-9DA7-721CA7C19FC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216175" y="351493"/>
            <a:ext cx="613589" cy="620332"/>
          </a:xfrm>
          <a:prstGeom prst="rect">
            <a:avLst/>
          </a:prstGeom>
        </p:spPr>
      </p:pic>
      <p:sp>
        <p:nvSpPr>
          <p:cNvPr id="60" name="Title 1">
            <a:extLst>
              <a:ext uri="{FF2B5EF4-FFF2-40B4-BE49-F238E27FC236}">
                <a16:creationId xmlns:a16="http://schemas.microsoft.com/office/drawing/2014/main" id="{9E1BCC08-6482-184A-9913-6E3113B324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85115"/>
            <a:ext cx="9144000" cy="1843885"/>
          </a:xfrm>
        </p:spPr>
        <p:txBody>
          <a:bodyPr anchor="b">
            <a:noAutofit/>
          </a:bodyPr>
          <a:lstStyle>
            <a:lvl1pPr algn="ctr">
              <a:defRPr sz="8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1" name="Picture 60" descr="Icon&#10;&#10;Description automatically generated">
            <a:extLst>
              <a:ext uri="{FF2B5EF4-FFF2-40B4-BE49-F238E27FC236}">
                <a16:creationId xmlns:a16="http://schemas.microsoft.com/office/drawing/2014/main" id="{18808C26-9138-A346-8856-75AE955EA94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913047" y="4406457"/>
            <a:ext cx="1085581" cy="1085581"/>
          </a:xfrm>
          <a:prstGeom prst="rect">
            <a:avLst/>
          </a:prstGeom>
        </p:spPr>
      </p:pic>
      <p:pic>
        <p:nvPicPr>
          <p:cNvPr id="62" name="Picture 61" descr="Logo&#10;&#10;Description automatically generated with low confidence">
            <a:extLst>
              <a:ext uri="{FF2B5EF4-FFF2-40B4-BE49-F238E27FC236}">
                <a16:creationId xmlns:a16="http://schemas.microsoft.com/office/drawing/2014/main" id="{70490C3A-84E3-AE40-81E9-F8546A507C2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370257" y="4963290"/>
            <a:ext cx="1085581" cy="1894710"/>
          </a:xfrm>
          <a:prstGeom prst="rect">
            <a:avLst/>
          </a:prstGeom>
        </p:spPr>
      </p:pic>
      <p:pic>
        <p:nvPicPr>
          <p:cNvPr id="63" name="Picture 62" descr="Icon&#10;&#10;Description automatically generated with medium confidence">
            <a:extLst>
              <a:ext uri="{FF2B5EF4-FFF2-40B4-BE49-F238E27FC236}">
                <a16:creationId xmlns:a16="http://schemas.microsoft.com/office/drawing/2014/main" id="{489B7B88-0CC7-524B-BC0D-145AE9693DA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81005" y="5492038"/>
            <a:ext cx="492220" cy="485477"/>
          </a:xfrm>
          <a:prstGeom prst="rect">
            <a:avLst/>
          </a:prstGeom>
        </p:spPr>
      </p:pic>
      <p:sp>
        <p:nvSpPr>
          <p:cNvPr id="64" name="Oval 63">
            <a:extLst>
              <a:ext uri="{FF2B5EF4-FFF2-40B4-BE49-F238E27FC236}">
                <a16:creationId xmlns:a16="http://schemas.microsoft.com/office/drawing/2014/main" id="{BB70E792-951C-0E4E-8F0C-1E0823014C52}"/>
              </a:ext>
            </a:extLst>
          </p:cNvPr>
          <p:cNvSpPr/>
          <p:nvPr userDrawn="1"/>
        </p:nvSpPr>
        <p:spPr>
          <a:xfrm>
            <a:off x="11744783" y="5678269"/>
            <a:ext cx="266359" cy="26635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7B63A0FD-AD2F-7545-B535-ECFBF5D98C90}"/>
              </a:ext>
            </a:extLst>
          </p:cNvPr>
          <p:cNvSpPr/>
          <p:nvPr userDrawn="1"/>
        </p:nvSpPr>
        <p:spPr>
          <a:xfrm>
            <a:off x="199040" y="1854361"/>
            <a:ext cx="266359" cy="26635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E85771E7-0858-5248-826C-C5B5A4E88FDB}"/>
              </a:ext>
            </a:extLst>
          </p:cNvPr>
          <p:cNvSpPr/>
          <p:nvPr userDrawn="1"/>
        </p:nvSpPr>
        <p:spPr>
          <a:xfrm>
            <a:off x="2181005" y="588052"/>
            <a:ext cx="266359" cy="2663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67" descr="Logo&#10;&#10;Description automatically generated">
            <a:extLst>
              <a:ext uri="{FF2B5EF4-FFF2-40B4-BE49-F238E27FC236}">
                <a16:creationId xmlns:a16="http://schemas.microsoft.com/office/drawing/2014/main" id="{C3C36F52-A2D7-F341-879A-8C36A052019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080977" y="4289831"/>
            <a:ext cx="2030046" cy="189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2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8D22EE8-9CB7-2B48-8271-463BF8520F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844" b="2844"/>
          <a:stretch/>
        </p:blipFill>
        <p:spPr>
          <a:xfrm>
            <a:off x="0" y="402868"/>
            <a:ext cx="12192000" cy="6467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62606E-9F36-5E46-BE0D-595A5AF96F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8722" y="888441"/>
            <a:ext cx="647303" cy="12946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9A43F4-0FCB-F446-94CC-BF4AECE0AC1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36089" y="790602"/>
            <a:ext cx="647302" cy="140248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54347658-51F6-C64D-BBC3-6BCEB0B95F2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43607" y="3535951"/>
            <a:ext cx="1085581" cy="1085581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49551DBD-FAFF-B94D-AA60-9AA58B8D43E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956057" y="6149365"/>
            <a:ext cx="714730" cy="721473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F02094E-0ABF-004E-BDEB-06B6C99F57B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545569" y="5766608"/>
            <a:ext cx="788901" cy="498963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E932D83-4977-A641-B122-CE21A99CFD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0800000">
            <a:off x="8325076" y="746237"/>
            <a:ext cx="950725" cy="714730"/>
          </a:xfrm>
          <a:prstGeom prst="rect">
            <a:avLst/>
          </a:prstGeom>
        </p:spPr>
      </p:pic>
      <p:pic>
        <p:nvPicPr>
          <p:cNvPr id="26" name="Picture 25" descr="Icon&#10;&#10;Description automatically generated with medium confidence">
            <a:extLst>
              <a:ext uri="{FF2B5EF4-FFF2-40B4-BE49-F238E27FC236}">
                <a16:creationId xmlns:a16="http://schemas.microsoft.com/office/drawing/2014/main" id="{62990DB9-A004-CF40-9189-A5CAE21FB7C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53061" y="3576292"/>
            <a:ext cx="492220" cy="485477"/>
          </a:xfrm>
          <a:prstGeom prst="rect">
            <a:avLst/>
          </a:prstGeom>
        </p:spPr>
      </p:pic>
      <p:pic>
        <p:nvPicPr>
          <p:cNvPr id="28" name="Picture 27" descr="A close-up of a flag&#10;&#10;Description automatically generated with low confidence">
            <a:extLst>
              <a:ext uri="{FF2B5EF4-FFF2-40B4-BE49-F238E27FC236}">
                <a16:creationId xmlns:a16="http://schemas.microsoft.com/office/drawing/2014/main" id="{4BEB943D-E98D-5C47-9F91-4AC2EDFC753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402523" y="268109"/>
            <a:ext cx="613589" cy="620332"/>
          </a:xfrm>
          <a:prstGeom prst="rect">
            <a:avLst/>
          </a:prstGeom>
        </p:spPr>
      </p:pic>
      <p:pic>
        <p:nvPicPr>
          <p:cNvPr id="30" name="Picture 2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635FE30-41AF-B147-B069-D50C6102C9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30925"/>
          <a:stretch/>
        </p:blipFill>
        <p:spPr>
          <a:xfrm>
            <a:off x="4232455" y="0"/>
            <a:ext cx="694502" cy="335344"/>
          </a:xfrm>
          <a:prstGeom prst="rect">
            <a:avLst/>
          </a:prstGeom>
        </p:spPr>
      </p:pic>
      <p:pic>
        <p:nvPicPr>
          <p:cNvPr id="31" name="Picture 30" descr="Logo&#10;&#10;Description automatically generated with low confidence">
            <a:extLst>
              <a:ext uri="{FF2B5EF4-FFF2-40B4-BE49-F238E27FC236}">
                <a16:creationId xmlns:a16="http://schemas.microsoft.com/office/drawing/2014/main" id="{3E83A88D-8D7B-6440-8157-5C0731B8EEB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300817" y="4092784"/>
            <a:ext cx="1085581" cy="189471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D3B8884-9518-EC48-A4B3-E93A19A8B432}"/>
              </a:ext>
            </a:extLst>
          </p:cNvPr>
          <p:cNvGrpSpPr/>
          <p:nvPr userDrawn="1"/>
        </p:nvGrpSpPr>
        <p:grpSpPr>
          <a:xfrm>
            <a:off x="10583842" y="383496"/>
            <a:ext cx="1017574" cy="1017574"/>
            <a:chOff x="10569554" y="412072"/>
            <a:chExt cx="1017574" cy="1017574"/>
          </a:xfrm>
        </p:grpSpPr>
        <p:pic>
          <p:nvPicPr>
            <p:cNvPr id="24" name="Picture 23" descr="A picture containing text, clipart, coil spring, metalware&#10;&#10;Description automatically generated">
              <a:extLst>
                <a:ext uri="{FF2B5EF4-FFF2-40B4-BE49-F238E27FC236}">
                  <a16:creationId xmlns:a16="http://schemas.microsoft.com/office/drawing/2014/main" id="{1FD3E141-9351-4245-8878-83C70AA65B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tretch>
              <a:fillRect/>
            </a:stretch>
          </p:blipFill>
          <p:spPr>
            <a:xfrm>
              <a:off x="10569554" y="546347"/>
              <a:ext cx="876556" cy="883299"/>
            </a:xfrm>
            <a:prstGeom prst="rect">
              <a:avLst/>
            </a:prstGeom>
          </p:spPr>
        </p:pic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192B40D-B235-424A-B19C-57989BF37705}"/>
                </a:ext>
              </a:extLst>
            </p:cNvPr>
            <p:cNvSpPr/>
            <p:nvPr userDrawn="1"/>
          </p:nvSpPr>
          <p:spPr>
            <a:xfrm>
              <a:off x="10569554" y="412072"/>
              <a:ext cx="1017574" cy="1017574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76F5B3F1-D4BC-EA41-A948-76A7198B051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495614" y="-8039"/>
            <a:ext cx="1274378" cy="1267635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049C8B91-A7F8-1647-A4EC-8D754F609139}"/>
              </a:ext>
            </a:extLst>
          </p:cNvPr>
          <p:cNvSpPr/>
          <p:nvPr userDrawn="1"/>
        </p:nvSpPr>
        <p:spPr>
          <a:xfrm>
            <a:off x="10911995" y="2256579"/>
            <a:ext cx="266359" cy="26635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F77D75A-641A-7948-950E-ECE44AC4672A}"/>
              </a:ext>
            </a:extLst>
          </p:cNvPr>
          <p:cNvSpPr/>
          <p:nvPr userDrawn="1"/>
        </p:nvSpPr>
        <p:spPr>
          <a:xfrm>
            <a:off x="3561576" y="6201611"/>
            <a:ext cx="266359" cy="26635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618EE39-A9BD-A240-8743-82045E357A41}"/>
              </a:ext>
            </a:extLst>
          </p:cNvPr>
          <p:cNvSpPr/>
          <p:nvPr userDrawn="1"/>
        </p:nvSpPr>
        <p:spPr>
          <a:xfrm>
            <a:off x="1794601" y="5353456"/>
            <a:ext cx="266359" cy="26635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06C5C4F-0B0A-D041-B42E-9D2C0648B75C}"/>
              </a:ext>
            </a:extLst>
          </p:cNvPr>
          <p:cNvSpPr/>
          <p:nvPr userDrawn="1"/>
        </p:nvSpPr>
        <p:spPr>
          <a:xfrm>
            <a:off x="729193" y="173842"/>
            <a:ext cx="266359" cy="266359"/>
          </a:xfrm>
          <a:prstGeom prst="ellipse">
            <a:avLst/>
          </a:prstGeom>
          <a:solidFill>
            <a:srgbClr val="FFCD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Shape&#10;&#10;Description automatically generated">
            <a:extLst>
              <a:ext uri="{FF2B5EF4-FFF2-40B4-BE49-F238E27FC236}">
                <a16:creationId xmlns:a16="http://schemas.microsoft.com/office/drawing/2014/main" id="{D2EDC4EA-545B-0345-A71C-AF1C3DE59FC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699" y="4680112"/>
            <a:ext cx="1572466" cy="2197977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6AA37DC7-4891-F14F-BE83-89FEE397771F}"/>
              </a:ext>
            </a:extLst>
          </p:cNvPr>
          <p:cNvGrpSpPr/>
          <p:nvPr userDrawn="1"/>
        </p:nvGrpSpPr>
        <p:grpSpPr>
          <a:xfrm>
            <a:off x="-26064" y="5619815"/>
            <a:ext cx="1251023" cy="1251023"/>
            <a:chOff x="-26064" y="5619815"/>
            <a:chExt cx="1251023" cy="1251023"/>
          </a:xfrm>
        </p:grpSpPr>
        <p:pic>
          <p:nvPicPr>
            <p:cNvPr id="41" name="Picture 40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59AE1E66-0B69-ED4F-B54E-71907A651F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-26064" y="5619815"/>
              <a:ext cx="1251023" cy="1251023"/>
            </a:xfrm>
            <a:prstGeom prst="rect">
              <a:avLst/>
            </a:prstGeom>
          </p:spPr>
        </p:pic>
        <p:pic>
          <p:nvPicPr>
            <p:cNvPr id="43" name="Picture 4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59EEA76A-69F1-0741-AD26-7B0800630C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299723" y="5645878"/>
              <a:ext cx="599448" cy="599448"/>
            </a:xfrm>
            <a:prstGeom prst="rect">
              <a:avLst/>
            </a:prstGeom>
          </p:spPr>
        </p:pic>
      </p:grpSp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D6A3937A-40DD-8F48-B106-DAF38BEDD85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013708" y="512854"/>
            <a:ext cx="1756004" cy="1281408"/>
          </a:xfrm>
          <a:prstGeom prst="rect">
            <a:avLst/>
          </a:prstGeom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C05DCEE2-67E1-A14B-A2E8-8225BD2E46D4}"/>
              </a:ext>
            </a:extLst>
          </p:cNvPr>
          <p:cNvSpPr/>
          <p:nvPr userDrawn="1"/>
        </p:nvSpPr>
        <p:spPr>
          <a:xfrm>
            <a:off x="7379203" y="229508"/>
            <a:ext cx="266359" cy="2663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repeatCount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repeatCount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500"/>
                            </p:stCondLst>
                            <p:childTnLst>
                              <p:par>
                                <p:cTn id="3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0"/>
                            </p:stCondLst>
                            <p:childTnLst>
                              <p:par>
                                <p:cTn id="6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4" presetID="8" presetClass="emph" presetSubtype="0" repeatCount="1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5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8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8" presetClass="emph" presetSubtype="0" repeatCount="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8" presetClass="emph" presetSubtype="0" repeatCount="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1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8" presetClass="emph" presetSubtype="0" repeatCount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7" grpId="0" animBg="1"/>
      <p:bldP spid="47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94114-AC7C-4247-93F9-1827773EF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944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F3EDBF4-5569-C84F-8803-89CFF43FE0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42" y="6271117"/>
            <a:ext cx="728978" cy="461063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F73AFB14-66C7-9348-8AF3-C2879E9305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300795" y="-211403"/>
            <a:ext cx="1383616" cy="1934004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B32DB834-DA37-DA40-BF07-566C2786716F}"/>
              </a:ext>
            </a:extLst>
          </p:cNvPr>
          <p:cNvSpPr/>
          <p:nvPr userDrawn="1"/>
        </p:nvSpPr>
        <p:spPr>
          <a:xfrm>
            <a:off x="193372" y="5811449"/>
            <a:ext cx="266359" cy="26635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84907C0-3852-EB49-9C65-984F78C94ADD}"/>
              </a:ext>
            </a:extLst>
          </p:cNvPr>
          <p:cNvSpPr/>
          <p:nvPr userDrawn="1"/>
        </p:nvSpPr>
        <p:spPr>
          <a:xfrm>
            <a:off x="11590190" y="4429919"/>
            <a:ext cx="266359" cy="2663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AB4FDDC-0B8E-8C4B-8258-B29C6ADC09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28237" r="-6277" b="-21491"/>
          <a:stretch/>
        </p:blipFill>
        <p:spPr>
          <a:xfrm rot="5400000">
            <a:off x="11596596" y="206478"/>
            <a:ext cx="738090" cy="452718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BD9836A7-F4D6-C84D-B26D-6B8E305B7FD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77205" y="6139492"/>
            <a:ext cx="1011458" cy="7380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D691B26-2988-AE44-B29C-703708BC2C4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24220" y="6110442"/>
            <a:ext cx="6772204" cy="79619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B8B91A0-8941-F14E-A1B7-5145C13C8804}"/>
              </a:ext>
            </a:extLst>
          </p:cNvPr>
          <p:cNvGrpSpPr/>
          <p:nvPr userDrawn="1"/>
        </p:nvGrpSpPr>
        <p:grpSpPr>
          <a:xfrm rot="15608116">
            <a:off x="14895" y="82449"/>
            <a:ext cx="1053407" cy="1053407"/>
            <a:chOff x="25601" y="63791"/>
            <a:chExt cx="1053407" cy="1053407"/>
          </a:xfrm>
        </p:grpSpPr>
        <p:pic>
          <p:nvPicPr>
            <p:cNvPr id="19" name="Picture 18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1DE2A6F-1EB7-2446-802C-FEFB4C858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25601" y="63791"/>
              <a:ext cx="1053407" cy="1053407"/>
            </a:xfrm>
            <a:prstGeom prst="rect">
              <a:avLst/>
            </a:prstGeom>
          </p:spPr>
        </p:pic>
        <p:pic>
          <p:nvPicPr>
            <p:cNvPr id="20" name="Picture 1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3B8B748-42AD-4C48-A27B-AD0BE698D1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332074" y="63791"/>
              <a:ext cx="440460" cy="440460"/>
            </a:xfrm>
            <a:prstGeom prst="rect">
              <a:avLst/>
            </a:prstGeom>
          </p:spPr>
        </p:pic>
      </p:grpSp>
      <p:pic>
        <p:nvPicPr>
          <p:cNvPr id="22" name="Picture 21" descr="A close-up of a flag&#10;&#10;Description automatically generated with low confidence">
            <a:extLst>
              <a:ext uri="{FF2B5EF4-FFF2-40B4-BE49-F238E27FC236}">
                <a16:creationId xmlns:a16="http://schemas.microsoft.com/office/drawing/2014/main" id="{7C22981A-9BB5-1641-8A98-9CA09019552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416575" y="4947634"/>
            <a:ext cx="613589" cy="6203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B4F0E5-95F0-D340-80D8-DDDDA7718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08D95D-0671-C640-9A7F-A66BE9D2C0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7048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1538049-3029-004D-BE91-2058F5A977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77205" y="6139492"/>
            <a:ext cx="1011458" cy="738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40DF0A-2B93-1F47-B9A4-AEE57DE35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110442"/>
            <a:ext cx="6772204" cy="7961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F197AF-B02E-3148-8926-E92867292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7A766-86D0-7749-847E-22755F963C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911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A948090F-6509-7B49-BE22-EEC7031CE9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498" r="-1346"/>
          <a:stretch/>
        </p:blipFill>
        <p:spPr>
          <a:xfrm>
            <a:off x="4345067" y="0"/>
            <a:ext cx="7921463" cy="6858000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B5213687-5D8E-F24A-8074-0AC0AF3E1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799" y="365125"/>
            <a:ext cx="60960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6168FBBE-16F6-A844-A9D8-5DB7AB7943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77205" y="6139492"/>
            <a:ext cx="1011458" cy="73809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A2B2D05-AD9B-E842-8BCF-9774B8AF00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81595" y="6110442"/>
            <a:ext cx="6772204" cy="796191"/>
          </a:xfrm>
          <a:prstGeom prst="rect">
            <a:avLst/>
          </a:prstGeom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B77E041-5EE3-244D-897F-3E32072A3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799" y="1825625"/>
            <a:ext cx="60960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B0EB0DEE-0552-234B-90DE-6AD987F834D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4889505" cy="6858000"/>
          </a:xfrm>
          <a:custGeom>
            <a:avLst/>
            <a:gdLst>
              <a:gd name="connsiteX0" fmla="*/ 0 w 4889505"/>
              <a:gd name="connsiteY0" fmla="*/ 0 h 6858000"/>
              <a:gd name="connsiteX1" fmla="*/ 4003457 w 4889505"/>
              <a:gd name="connsiteY1" fmla="*/ 0 h 6858000"/>
              <a:gd name="connsiteX2" fmla="*/ 4026510 w 4889505"/>
              <a:gd name="connsiteY2" fmla="*/ 37136 h 6858000"/>
              <a:gd name="connsiteX3" fmla="*/ 4889505 w 4889505"/>
              <a:gd name="connsiteY3" fmla="*/ 3428999 h 6858000"/>
              <a:gd name="connsiteX4" fmla="*/ 4026509 w 4889505"/>
              <a:gd name="connsiteY4" fmla="*/ 6820862 h 6858000"/>
              <a:gd name="connsiteX5" fmla="*/ 4003455 w 4889505"/>
              <a:gd name="connsiteY5" fmla="*/ 6858000 h 6858000"/>
              <a:gd name="connsiteX6" fmla="*/ 0 w 488950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89505" h="6858000">
                <a:moveTo>
                  <a:pt x="0" y="0"/>
                </a:moveTo>
                <a:lnTo>
                  <a:pt x="4003457" y="0"/>
                </a:lnTo>
                <a:lnTo>
                  <a:pt x="4026510" y="37136"/>
                </a:lnTo>
                <a:cubicBezTo>
                  <a:pt x="4578446" y="979970"/>
                  <a:pt x="4889505" y="2177087"/>
                  <a:pt x="4889505" y="3428999"/>
                </a:cubicBezTo>
                <a:cubicBezTo>
                  <a:pt x="4889505" y="4680912"/>
                  <a:pt x="4578445" y="5878028"/>
                  <a:pt x="4026509" y="6820862"/>
                </a:cubicBezTo>
                <a:lnTo>
                  <a:pt x="400345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to add image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46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79A99F-6F64-1145-ABD3-5C79DBD93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208BF-E082-9B4F-9D87-BC2669D1E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373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  <p:sldLayoutId id="2147483657" r:id="rId3"/>
    <p:sldLayoutId id="2147483649" r:id="rId4"/>
    <p:sldLayoutId id="2147483650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DE274-12E9-6147-B569-E09513E2A7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70865"/>
            <a:ext cx="9144000" cy="1843885"/>
          </a:xfrm>
        </p:spPr>
        <p:txBody>
          <a:bodyPr/>
          <a:lstStyle/>
          <a:p>
            <a:r>
              <a:rPr lang="en-US" sz="11500"/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4066343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67BA3-C15A-8247-94BD-54CDBFAD5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St. Jude Taste of Oxford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B926D-9CE7-394C-9ACC-3448577B1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391" y="1654389"/>
            <a:ext cx="10515600" cy="4359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/>
              <a:t>Event Chair</a:t>
            </a:r>
            <a:r>
              <a:rPr lang="en-US"/>
              <a:t>: Liz Randall </a:t>
            </a:r>
          </a:p>
          <a:p>
            <a:pPr marL="0" indent="0">
              <a:buNone/>
            </a:pPr>
            <a:endParaRPr lang="en-US">
              <a:cs typeface="Arial" panose="020B0604020202020204"/>
            </a:endParaRPr>
          </a:p>
          <a:p>
            <a:pPr marL="0" indent="0">
              <a:buNone/>
            </a:pPr>
            <a:r>
              <a:rPr lang="en-US" b="1"/>
              <a:t>How do you keep your committee engaged?</a:t>
            </a:r>
            <a:endParaRPr lang="en-US" b="1">
              <a:cs typeface="Arial"/>
            </a:endParaRPr>
          </a:p>
          <a:p>
            <a:r>
              <a:rPr lang="en-US" sz="2400">
                <a:cs typeface="Arial"/>
              </a:rPr>
              <a:t>Commitment to the mission and patient family involvement </a:t>
            </a:r>
          </a:p>
          <a:p>
            <a:r>
              <a:rPr lang="en-US" sz="2400">
                <a:cs typeface="Arial"/>
              </a:rPr>
              <a:t>Multiple patient families on committee </a:t>
            </a:r>
          </a:p>
          <a:p>
            <a:r>
              <a:rPr lang="en-US" sz="2400">
                <a:cs typeface="Arial"/>
              </a:rPr>
              <a:t>Largest charity event in Oxford with entire community engagement </a:t>
            </a:r>
          </a:p>
          <a:p>
            <a:pPr marL="0" indent="0">
              <a:buNone/>
            </a:pPr>
            <a:r>
              <a:rPr lang="en-US" b="1"/>
              <a:t>Small and Mighty Committee</a:t>
            </a:r>
            <a:endParaRPr lang="en-US" b="1">
              <a:cs typeface="Arial"/>
            </a:endParaRPr>
          </a:p>
          <a:p>
            <a:r>
              <a:rPr lang="en-US" sz="2400">
                <a:cs typeface="Arial" panose="020B0604020202020204"/>
              </a:rPr>
              <a:t>Variety of industry connections </a:t>
            </a:r>
          </a:p>
          <a:p>
            <a:r>
              <a:rPr lang="en-US" sz="2400">
                <a:cs typeface="Arial" panose="020B0604020202020204"/>
              </a:rPr>
              <a:t>High number of HVV committee members</a:t>
            </a:r>
          </a:p>
          <a:p>
            <a:endParaRPr lang="en-US">
              <a:cs typeface="Arial" panose="020B0604020202020204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41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DE274-12E9-6147-B569-E09513E2A7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70865"/>
            <a:ext cx="9144000" cy="1843885"/>
          </a:xfrm>
        </p:spPr>
        <p:txBody>
          <a:bodyPr/>
          <a:lstStyle/>
          <a:p>
            <a:r>
              <a:rPr lang="en-US" sz="1150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384276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FF3AFA-AB0F-0342-9C0B-A0FF15906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759" y="1681656"/>
            <a:ext cx="10052482" cy="2387600"/>
          </a:xfrm>
        </p:spPr>
        <p:txBody>
          <a:bodyPr>
            <a:normAutofit fontScale="90000"/>
          </a:bodyPr>
          <a:lstStyle/>
          <a:p>
            <a:r>
              <a:rPr lang="en-US"/>
              <a:t>Recruiting the Right Leaders to Drive your Committee</a:t>
            </a:r>
          </a:p>
        </p:txBody>
      </p:sp>
    </p:spTree>
    <p:extLst>
      <p:ext uri="{BB962C8B-B14F-4D97-AF65-F5344CB8AC3E}">
        <p14:creationId xmlns:p14="http://schemas.microsoft.com/office/powerpoint/2010/main" val="3792522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B5CCC-B2E3-8E45-9F02-F61C059B5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St. Jude Evening Under the Stars Party &amp; Golf Classic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C4391CB5-8AF1-DC5D-FC1E-8CA4624FFA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4975"/>
          <a:stretch/>
        </p:blipFill>
        <p:spPr>
          <a:xfrm>
            <a:off x="1608655" y="76358"/>
            <a:ext cx="9041363" cy="5087466"/>
          </a:xfrm>
        </p:spPr>
      </p:pic>
    </p:spTree>
    <p:extLst>
      <p:ext uri="{BB962C8B-B14F-4D97-AF65-F5344CB8AC3E}">
        <p14:creationId xmlns:p14="http://schemas.microsoft.com/office/powerpoint/2010/main" val="265230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67BA3-C15A-8247-94BD-54CDBFAD5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St. Jude Evening Under the Stars Committees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B926D-9CE7-394C-9ACC-3448577B1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4659"/>
            <a:ext cx="10515600" cy="476230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l" rtl="0" fontAlgn="base">
              <a:buNone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Chairs:  Valeria and Jeff Jones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marL="0" indent="0" algn="l" rtl="0" fontAlgn="base">
              <a:buNone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Led by Three Committees: Leadership, Sponsorship &amp; Auction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/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algn="l" rtl="0" fontAlgn="base">
              <a:buNone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How to recruit quality committee members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fontAlgn="base"/>
            <a:r>
              <a:rPr lang="en-US">
                <a:ea typeface="+mn-lt"/>
                <a:cs typeface="+mn-lt"/>
              </a:rPr>
              <a:t>Committee goal: Revenue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Peer to peer led: current committee members recruit and vet new members</a:t>
            </a:r>
            <a:r>
              <a:rPr lang="en-US" b="0" i="0">
                <a:solidFill>
                  <a:srgbClr val="000000"/>
                </a:solidFill>
                <a:effectLst/>
                <a:latin typeface="Arial"/>
                <a:cs typeface="Arial"/>
              </a:rPr>
              <a:t>​</a:t>
            </a:r>
            <a:endParaRPr lang="en-US">
              <a:latin typeface="Arial"/>
              <a:cs typeface="Arial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Start with existing sponsors and donors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Recruit the next generation: young adult children of current members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marL="0" indent="0">
              <a:buNone/>
            </a:pPr>
            <a:endParaRPr lang="en-US">
              <a:cs typeface="Arial" panose="020B0604020202020204"/>
            </a:endParaRPr>
          </a:p>
          <a:p>
            <a:endParaRPr lang="en-US"/>
          </a:p>
          <a:p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9250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0239D6A-F429-8604-9E92-2832A38996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97" t="10545" r="20867"/>
          <a:stretch/>
        </p:blipFill>
        <p:spPr>
          <a:xfrm>
            <a:off x="3708970" y="137521"/>
            <a:ext cx="4962419" cy="53007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BB5CCC-B2E3-8E45-9F02-F61C059B5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7" y="5438298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Legends for Charity, Los Angeles (2022)</a:t>
            </a:r>
          </a:p>
        </p:txBody>
      </p:sp>
    </p:spTree>
    <p:extLst>
      <p:ext uri="{BB962C8B-B14F-4D97-AF65-F5344CB8AC3E}">
        <p14:creationId xmlns:p14="http://schemas.microsoft.com/office/powerpoint/2010/main" val="2926752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67BA3-C15A-8247-94BD-54CDBFAD5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91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Legends for Charity, Los Angeles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B926D-9CE7-394C-9ACC-3448577B1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391" y="1325563"/>
            <a:ext cx="10515600" cy="4688726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Event Chair</a:t>
            </a:r>
            <a:r>
              <a:rPr lang="en-US" dirty="0"/>
              <a:t>: Eric Shanks</a:t>
            </a:r>
          </a:p>
          <a:p>
            <a:pPr marL="0" indent="0">
              <a:buNone/>
            </a:pPr>
            <a:endParaRPr lang="en-US" dirty="0"/>
          </a:p>
          <a:p>
            <a:pPr rtl="0" fontAlgn="ctr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effectLst/>
              </a:rPr>
              <a:t>Finding the right event chair</a:t>
            </a:r>
            <a:endParaRPr lang="en-US" b="1" dirty="0">
              <a:effectLst/>
              <a:cs typeface="Arial"/>
            </a:endParaRPr>
          </a:p>
          <a:p>
            <a:pPr lvl="1"/>
            <a:r>
              <a:rPr lang="en-US" dirty="0">
                <a:cs typeface="Arial"/>
              </a:rPr>
              <a:t>Identify and prioritize important qualities for your chair</a:t>
            </a:r>
          </a:p>
          <a:p>
            <a:pPr lvl="1"/>
            <a:r>
              <a:rPr lang="en-US" dirty="0">
                <a:cs typeface="Arial"/>
              </a:rPr>
              <a:t>Build your pipeline, start with St. Jude supporters in your market</a:t>
            </a:r>
          </a:p>
          <a:p>
            <a:pPr lvl="1"/>
            <a:r>
              <a:rPr lang="en-US" dirty="0"/>
              <a:t>Make it an easy “yes”</a:t>
            </a:r>
          </a:p>
          <a:p>
            <a:pPr marL="457200" lvl="1" indent="0">
              <a:buNone/>
            </a:pPr>
            <a:endParaRPr lang="en-US" dirty="0"/>
          </a:p>
          <a:p>
            <a:pPr rtl="0" fontAlgn="ctr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C</a:t>
            </a:r>
            <a:r>
              <a:rPr lang="en-US" b="1" dirty="0">
                <a:effectLst/>
              </a:rPr>
              <a:t>ommittee recruitment pipeline</a:t>
            </a:r>
            <a:endParaRPr lang="en-US" b="1" dirty="0"/>
          </a:p>
          <a:p>
            <a:pPr lvl="1" fontAlgn="ctr"/>
            <a:r>
              <a:rPr lang="en-US" dirty="0">
                <a:effectLst/>
              </a:rPr>
              <a:t>Harness your network</a:t>
            </a:r>
          </a:p>
          <a:p>
            <a:pPr lvl="1" fontAlgn="ctr"/>
            <a:r>
              <a:rPr lang="en-US" dirty="0"/>
              <a:t>Tell </a:t>
            </a:r>
            <a:r>
              <a:rPr lang="en-US"/>
              <a:t>your story</a:t>
            </a:r>
            <a:endParaRPr lang="en-US" dirty="0">
              <a:effectLst/>
            </a:endParaRPr>
          </a:p>
          <a:p>
            <a:pPr marL="457200" lvl="1" indent="0" fontAlgn="ctr">
              <a:buNone/>
            </a:pPr>
            <a:endParaRPr lang="en-US" dirty="0">
              <a:effectLst/>
              <a:cs typeface="Arial"/>
            </a:endParaRPr>
          </a:p>
          <a:p>
            <a:pPr rtl="0" fontAlgn="ctr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Setting</a:t>
            </a:r>
            <a:r>
              <a:rPr lang="en-US" b="1" dirty="0">
                <a:effectLst/>
              </a:rPr>
              <a:t> expectations </a:t>
            </a:r>
          </a:p>
          <a:p>
            <a:pPr lvl="1" fontAlgn="ctr"/>
            <a:r>
              <a:rPr lang="en-US" dirty="0">
                <a:cs typeface="Arial"/>
              </a:rPr>
              <a:t>Letter of agreement </a:t>
            </a:r>
          </a:p>
          <a:p>
            <a:pPr marL="457200" lvl="1" indent="0" fontAlgn="ctr">
              <a:buNone/>
            </a:pPr>
            <a:endParaRPr lang="en-US" dirty="0">
              <a:effectLst/>
              <a:cs typeface="Arial"/>
            </a:endParaRPr>
          </a:p>
          <a:p>
            <a:pPr rtl="0" fontAlgn="ctr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effectLst/>
              </a:rPr>
              <a:t>Continuous relationship building </a:t>
            </a:r>
          </a:p>
          <a:p>
            <a:pPr lvl="1" fontAlgn="ctr"/>
            <a:r>
              <a:rPr lang="en-US" dirty="0">
                <a:cs typeface="Arial"/>
              </a:rPr>
              <a:t>Building a committee doesn’t stop after the “yes”</a:t>
            </a:r>
            <a:endParaRPr lang="en-US" dirty="0">
              <a:effectLst/>
              <a:cs typeface="Arial"/>
            </a:endParaRPr>
          </a:p>
          <a:p>
            <a:endParaRPr lang="en-US" dirty="0">
              <a:cs typeface="Arial" panose="020B0604020202020204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474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6A53C10-259C-B26B-D7C5-616F1AC73C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7" b="57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845819-C519-07EE-5D56-CCEBE8F153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9495" y="5154168"/>
            <a:ext cx="8058705" cy="1261872"/>
          </a:xfrm>
        </p:spPr>
        <p:txBody>
          <a:bodyPr anchor="ctr">
            <a:noAutofit/>
          </a:bodyPr>
          <a:lstStyle/>
          <a:p>
            <a:pPr algn="l"/>
            <a:r>
              <a:rPr lang="en-US" sz="4000">
                <a:solidFill>
                  <a:schemeClr val="bg1"/>
                </a:solidFill>
              </a:rPr>
              <a:t>FedEx / St. Jude Angels &amp; Stars</a:t>
            </a:r>
            <a:endParaRPr lang="en-US" sz="4000" i="1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10B8D8-3138-EE05-C262-9FDFF17EE2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64733" y="5148427"/>
            <a:ext cx="2892986" cy="1261872"/>
          </a:xfrm>
        </p:spPr>
        <p:txBody>
          <a:bodyPr anchor="ctr">
            <a:normAutofit/>
          </a:bodyPr>
          <a:lstStyle/>
          <a:p>
            <a:pPr algn="l"/>
            <a:r>
              <a:rPr lang="en-US" sz="2000">
                <a:solidFill>
                  <a:schemeClr val="bg1"/>
                </a:solidFill>
              </a:rPr>
              <a:t>20</a:t>
            </a:r>
            <a:r>
              <a:rPr lang="en-US" sz="2000" baseline="30000">
                <a:solidFill>
                  <a:schemeClr val="bg1"/>
                </a:solidFill>
              </a:rPr>
              <a:t>th</a:t>
            </a:r>
            <a:r>
              <a:rPr lang="en-US" sz="2000">
                <a:solidFill>
                  <a:schemeClr val="bg1"/>
                </a:solidFill>
              </a:rPr>
              <a:t> Anniversary Gala </a:t>
            </a:r>
          </a:p>
          <a:p>
            <a:pPr algn="l"/>
            <a:r>
              <a:rPr lang="en-US" sz="2000">
                <a:solidFill>
                  <a:schemeClr val="bg1"/>
                </a:solidFill>
              </a:rPr>
              <a:t>May 20, 2022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2D8FD9F-7E22-B5D6-FAD1-2E0BC44C7492}"/>
              </a:ext>
            </a:extLst>
          </p:cNvPr>
          <p:cNvCxnSpPr/>
          <p:nvPr/>
        </p:nvCxnSpPr>
        <p:spPr>
          <a:xfrm>
            <a:off x="8342791" y="5326602"/>
            <a:ext cx="0" cy="90552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651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67BA3-C15A-8247-94BD-54CDBFAD5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007" y="89096"/>
            <a:ext cx="11579335" cy="1325563"/>
          </a:xfrm>
        </p:spPr>
        <p:txBody>
          <a:bodyPr/>
          <a:lstStyle/>
          <a:p>
            <a:pPr algn="ctr"/>
            <a:r>
              <a:rPr lang="en-US"/>
              <a:t>FedEx / St. Jude Angels &amp; Stars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B926D-9CE7-394C-9ACC-3448577B1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571" y="1207363"/>
            <a:ext cx="11027229" cy="496960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dirty="0"/>
              <a:t>Chair: Claudia </a:t>
            </a:r>
            <a:r>
              <a:rPr lang="en-US" sz="2000" dirty="0" err="1"/>
              <a:t>Rostagno</a:t>
            </a:r>
            <a:r>
              <a:rPr lang="en-US" sz="2000" dirty="0"/>
              <a:t>    I    Co-Founder: Julio Barrionuevo   I   21 year committee members: 5</a:t>
            </a:r>
            <a:br>
              <a:rPr lang="en-US" sz="2000" dirty="0"/>
            </a:br>
            <a:r>
              <a:rPr lang="en-US" sz="2000" b="1" dirty="0"/>
              <a:t>Circle of Hope Chair</a:t>
            </a:r>
            <a:r>
              <a:rPr lang="en-US" sz="2000" dirty="0"/>
              <a:t>: Rosie </a:t>
            </a:r>
            <a:r>
              <a:rPr lang="en-US" sz="2000" dirty="0" err="1"/>
              <a:t>Sotero</a:t>
            </a:r>
            <a:r>
              <a:rPr lang="en-US" sz="2000" dirty="0"/>
              <a:t> Cruz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Evolution</a:t>
            </a:r>
            <a:r>
              <a:rPr lang="en-US" sz="2000" dirty="0"/>
              <a:t> of chairmanship: </a:t>
            </a:r>
          </a:p>
          <a:p>
            <a:pPr lvl="1"/>
            <a:r>
              <a:rPr lang="en-US" sz="1800" dirty="0"/>
              <a:t>15 years (co-founders) to 2-year terms (vice chair &amp; chair)</a:t>
            </a:r>
          </a:p>
          <a:p>
            <a:pPr lvl="1"/>
            <a:r>
              <a:rPr lang="en-US" sz="1800" dirty="0"/>
              <a:t>Expectations: Mentorship, Recruitment of vice chair is an ask of current chair</a:t>
            </a:r>
          </a:p>
          <a:p>
            <a:pPr marL="0" indent="0">
              <a:buNone/>
            </a:pPr>
            <a:br>
              <a:rPr lang="en-US" sz="2000" dirty="0"/>
            </a:br>
            <a:r>
              <a:rPr lang="en-US" sz="2000" dirty="0"/>
              <a:t>Committee </a:t>
            </a:r>
            <a:r>
              <a:rPr lang="en-US" sz="2000" b="1" dirty="0"/>
              <a:t>structure</a:t>
            </a:r>
            <a:r>
              <a:rPr lang="en-US" sz="2000" dirty="0"/>
              <a:t>:</a:t>
            </a:r>
          </a:p>
          <a:p>
            <a:pPr lvl="1"/>
            <a:r>
              <a:rPr lang="en-US" sz="1800" dirty="0"/>
              <a:t>Diversifying asks &amp; skills: Executive, Steering, and Circle of Hope Committees</a:t>
            </a:r>
          </a:p>
          <a:p>
            <a:pPr lvl="1"/>
            <a:r>
              <a:rPr lang="en-US" sz="1800" dirty="0"/>
              <a:t>Creating an environment of success and impact. Recruiting for skill set. </a:t>
            </a:r>
          </a:p>
          <a:p>
            <a:pPr lvl="2"/>
            <a:endParaRPr lang="en-US" sz="1600" dirty="0"/>
          </a:p>
          <a:p>
            <a:pPr marL="0" indent="0">
              <a:buNone/>
            </a:pPr>
            <a:r>
              <a:rPr lang="en-US" sz="2000" b="1" dirty="0"/>
              <a:t>Mechanisms to recruit</a:t>
            </a:r>
            <a:r>
              <a:rPr lang="en-US" sz="2000" dirty="0"/>
              <a:t>:</a:t>
            </a:r>
          </a:p>
          <a:p>
            <a:pPr lvl="1"/>
            <a:r>
              <a:rPr lang="en-US" sz="1800" dirty="0"/>
              <a:t>Committee Mixers hosted by Chair</a:t>
            </a:r>
          </a:p>
          <a:p>
            <a:pPr lvl="1"/>
            <a:r>
              <a:rPr lang="en-US" sz="1800" dirty="0"/>
              <a:t>Kick Off event </a:t>
            </a:r>
          </a:p>
          <a:p>
            <a:pPr lvl="1"/>
            <a:r>
              <a:rPr lang="en-US" sz="1800" dirty="0"/>
              <a:t>In-person committee meetings</a:t>
            </a:r>
          </a:p>
          <a:p>
            <a:pPr lvl="1"/>
            <a:r>
              <a:rPr lang="en-US" sz="1800" dirty="0"/>
              <a:t>Intentional hosting at St. Jude activities both in market and including DGGLS</a:t>
            </a:r>
          </a:p>
          <a:p>
            <a:pPr marL="0" indent="0">
              <a:buNone/>
            </a:pPr>
            <a:endParaRPr lang="en-US" sz="2400" dirty="0">
              <a:cs typeface="Arial" panose="020B0604020202020204"/>
            </a:endParaRPr>
          </a:p>
          <a:p>
            <a:endParaRPr lang="en-US" dirty="0"/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0358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A015D81-9B81-A043-B49A-81557FD28E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640" b="864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B5CCC-B2E3-8E45-9F02-F61C059B5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St. Jude Taste of Oxford Committee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574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J Colors">
      <a:dk1>
        <a:srgbClr val="000000"/>
      </a:dk1>
      <a:lt1>
        <a:srgbClr val="FFFFFF"/>
      </a:lt1>
      <a:dk2>
        <a:srgbClr val="D11544"/>
      </a:dk2>
      <a:lt2>
        <a:srgbClr val="C6C9C8"/>
      </a:lt2>
      <a:accent1>
        <a:srgbClr val="474C54"/>
      </a:accent1>
      <a:accent2>
        <a:srgbClr val="8B0533"/>
      </a:accent2>
      <a:accent3>
        <a:srgbClr val="FCB61C"/>
      </a:accent3>
      <a:accent4>
        <a:srgbClr val="61BD48"/>
      </a:accent4>
      <a:accent5>
        <a:srgbClr val="04BADA"/>
      </a:accent5>
      <a:accent6>
        <a:srgbClr val="702C91"/>
      </a:accent6>
      <a:hlink>
        <a:srgbClr val="058BD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F9E58867B9CD4BA866F3B30CD879B3" ma:contentTypeVersion="13" ma:contentTypeDescription="Create a new document." ma:contentTypeScope="" ma:versionID="1146473edcaed645028299f362668dfc">
  <xsd:schema xmlns:xsd="http://www.w3.org/2001/XMLSchema" xmlns:xs="http://www.w3.org/2001/XMLSchema" xmlns:p="http://schemas.microsoft.com/office/2006/metadata/properties" xmlns:ns2="2e83a9b6-a2cf-4578-9f6d-8b4796c20015" xmlns:ns3="194514a7-a364-4b39-bab5-10a63ee6ed50" targetNamespace="http://schemas.microsoft.com/office/2006/metadata/properties" ma:root="true" ma:fieldsID="02162cb0ac3a0d9af81408b24cdd6dda" ns2:_="" ns3:_="">
    <xsd:import namespace="2e83a9b6-a2cf-4578-9f6d-8b4796c20015"/>
    <xsd:import namespace="194514a7-a364-4b39-bab5-10a63ee6ed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83a9b6-a2cf-4578-9f6d-8b4796c200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c9c7203f-a5f3-4e36-9881-00c88d5eeb2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4514a7-a364-4b39-bab5-10a63ee6ed50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b901a941-baac-4052-b515-e52552f2a7e8}" ma:internalName="TaxCatchAll" ma:showField="CatchAllData" ma:web="194514a7-a364-4b39-bab5-10a63ee6ed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83a9b6-a2cf-4578-9f6d-8b4796c20015">
      <Terms xmlns="http://schemas.microsoft.com/office/infopath/2007/PartnerControls"/>
    </lcf76f155ced4ddcb4097134ff3c332f>
    <TaxCatchAll xmlns="194514a7-a364-4b39-bab5-10a63ee6ed50" xsi:nil="true"/>
  </documentManagement>
</p:properties>
</file>

<file path=customXml/itemProps1.xml><?xml version="1.0" encoding="utf-8"?>
<ds:datastoreItem xmlns:ds="http://schemas.openxmlformats.org/officeDocument/2006/customXml" ds:itemID="{E8DBD3D8-0773-4E29-AAFB-B91AEEB8B118}"/>
</file>

<file path=customXml/itemProps2.xml><?xml version="1.0" encoding="utf-8"?>
<ds:datastoreItem xmlns:ds="http://schemas.openxmlformats.org/officeDocument/2006/customXml" ds:itemID="{7DF84CE5-F580-4D20-967D-AE4F0F00047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0F8D0F-5F97-456D-AE73-C06724F665C7}">
  <ds:schemaRefs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  <ds:schemaRef ds:uri="http://purl.org/dc/dcmitype/"/>
    <ds:schemaRef ds:uri="2e83a9b6-a2cf-4578-9f6d-8b4796c20015"/>
    <ds:schemaRef ds:uri="http://schemas.microsoft.com/office/infopath/2007/PartnerControls"/>
    <ds:schemaRef ds:uri="194514a7-a364-4b39-bab5-10a63ee6ed50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410</Words>
  <Application>Microsoft Office PowerPoint</Application>
  <PresentationFormat>Widescreen</PresentationFormat>
  <Paragraphs>66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Welcome</vt:lpstr>
      <vt:lpstr>Recruiting the Right Leaders to Drive your Committee</vt:lpstr>
      <vt:lpstr>St. Jude Evening Under the Stars Party &amp; Golf Classic</vt:lpstr>
      <vt:lpstr>St. Jude Evening Under the Stars Committees</vt:lpstr>
      <vt:lpstr>Legends for Charity, Los Angeles (2022)</vt:lpstr>
      <vt:lpstr>Legends for Charity, Los Angeles</vt:lpstr>
      <vt:lpstr>FedEx / St. Jude Angels &amp; Stars</vt:lpstr>
      <vt:lpstr>FedEx / St. Jude Angels &amp; Stars</vt:lpstr>
      <vt:lpstr>St. Jude Taste of Oxford Committee </vt:lpstr>
      <vt:lpstr>St. Jude Taste of Oxford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Ella Hernandez</dc:creator>
  <cp:lastModifiedBy>Danielle Robitaille</cp:lastModifiedBy>
  <cp:revision>2</cp:revision>
  <dcterms:created xsi:type="dcterms:W3CDTF">2022-09-30T18:46:49Z</dcterms:created>
  <dcterms:modified xsi:type="dcterms:W3CDTF">2023-01-04T23:00:50Z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0x01010013F9E58867B9CD4BA866F3B30CD879B3</vt:lpwstr>
  </property>
  <property fmtid="{D5CDD505-2E9C-101B-9397-08002B2CF9AE}" pid="3" name="MediaServiceImageTags">
    <vt:lpwstr/>
  </property>
</Properties>
</file>