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5"/>
  </p:notesMasterIdLst>
  <p:sldIdLst>
    <p:sldId id="256" r:id="rId5"/>
    <p:sldId id="257" r:id="rId6"/>
    <p:sldId id="258" r:id="rId7"/>
    <p:sldId id="261" r:id="rId8"/>
    <p:sldId id="266" r:id="rId9"/>
    <p:sldId id="262" r:id="rId10"/>
    <p:sldId id="265" r:id="rId11"/>
    <p:sldId id="264" r:id="rId12"/>
    <p:sldId id="263" r:id="rId13"/>
    <p:sldId id="26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0F3A"/>
    <a:srgbClr val="474C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14"/>
    <p:restoredTop sz="94558"/>
  </p:normalViewPr>
  <p:slideViewPr>
    <p:cSldViewPr snapToGrid="0" snapToObjects="1">
      <p:cViewPr varScale="1">
        <p:scale>
          <a:sx n="108" d="100"/>
          <a:sy n="108" d="100"/>
        </p:scale>
        <p:origin x="189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3CCF9-4225-FA4B-B5EF-684883DC8A2E}" type="datetimeFigureOut">
              <a:rPr lang="en-US" smtClean="0"/>
              <a:t>1/4/2023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085B26-D9BE-2443-AC8C-4F82F01E6C97}" type="slidenum">
              <a:rPr lang="en-US" smtClean="0"/>
              <a:t>‹#›</a:t>
            </a:fld>
            <a:endParaRPr lang="en-US" dirty="0"/>
          </a:p>
        </p:txBody>
      </p:sp>
    </p:spTree>
    <p:extLst>
      <p:ext uri="{BB962C8B-B14F-4D97-AF65-F5344CB8AC3E}">
        <p14:creationId xmlns:p14="http://schemas.microsoft.com/office/powerpoint/2010/main" val="353763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Suheir Rasul. </a:t>
            </a:r>
          </a:p>
        </p:txBody>
      </p:sp>
      <p:sp>
        <p:nvSpPr>
          <p:cNvPr id="4" name="Slide Number Placeholder 3"/>
          <p:cNvSpPr>
            <a:spLocks noGrp="1"/>
          </p:cNvSpPr>
          <p:nvPr>
            <p:ph type="sldNum" sz="quarter" idx="5"/>
          </p:nvPr>
        </p:nvSpPr>
        <p:spPr/>
        <p:txBody>
          <a:bodyPr/>
          <a:lstStyle/>
          <a:p>
            <a:fld id="{C0085B26-D9BE-2443-AC8C-4F82F01E6C97}" type="slidenum">
              <a:rPr lang="en-US" smtClean="0"/>
              <a:t>1</a:t>
            </a:fld>
            <a:endParaRPr lang="en-US" dirty="0"/>
          </a:p>
        </p:txBody>
      </p:sp>
    </p:spTree>
    <p:extLst>
      <p:ext uri="{BB962C8B-B14F-4D97-AF65-F5344CB8AC3E}">
        <p14:creationId xmlns:p14="http://schemas.microsoft.com/office/powerpoint/2010/main" val="3245738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beliefs of St. Jude supporters. Everyone know the #1 message? (No bill.)</a:t>
            </a:r>
          </a:p>
        </p:txBody>
      </p:sp>
      <p:sp>
        <p:nvSpPr>
          <p:cNvPr id="4" name="Slide Number Placeholder 3"/>
          <p:cNvSpPr>
            <a:spLocks noGrp="1"/>
          </p:cNvSpPr>
          <p:nvPr>
            <p:ph type="sldNum" sz="quarter" idx="5"/>
          </p:nvPr>
        </p:nvSpPr>
        <p:spPr/>
        <p:txBody>
          <a:bodyPr/>
          <a:lstStyle/>
          <a:p>
            <a:fld id="{C0085B26-D9BE-2443-AC8C-4F82F01E6C97}" type="slidenum">
              <a:rPr lang="en-US" smtClean="0"/>
              <a:t>2</a:t>
            </a:fld>
            <a:endParaRPr lang="en-US" dirty="0"/>
          </a:p>
        </p:txBody>
      </p:sp>
    </p:spTree>
    <p:extLst>
      <p:ext uri="{BB962C8B-B14F-4D97-AF65-F5344CB8AC3E}">
        <p14:creationId xmlns:p14="http://schemas.microsoft.com/office/powerpoint/2010/main" val="946540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the theme is The promised we must keep and Global is all about the future of that promise, because the future is now… We will not help only children America, but everywhere. </a:t>
            </a:r>
          </a:p>
        </p:txBody>
      </p:sp>
      <p:sp>
        <p:nvSpPr>
          <p:cNvPr id="4" name="Slide Number Placeholder 3"/>
          <p:cNvSpPr>
            <a:spLocks noGrp="1"/>
          </p:cNvSpPr>
          <p:nvPr>
            <p:ph type="sldNum" sz="quarter" idx="5"/>
          </p:nvPr>
        </p:nvSpPr>
        <p:spPr/>
        <p:txBody>
          <a:bodyPr/>
          <a:lstStyle/>
          <a:p>
            <a:fld id="{C0085B26-D9BE-2443-AC8C-4F82F01E6C97}" type="slidenum">
              <a:rPr lang="en-US" smtClean="0"/>
              <a:t>3</a:t>
            </a:fld>
            <a:endParaRPr lang="en-US" dirty="0"/>
          </a:p>
        </p:txBody>
      </p:sp>
    </p:spTree>
    <p:extLst>
      <p:ext uri="{BB962C8B-B14F-4D97-AF65-F5344CB8AC3E}">
        <p14:creationId xmlns:p14="http://schemas.microsoft.com/office/powerpoint/2010/main" val="136918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 Jude Global is rooted in outreach that began decades ago after St. Jude doctors decided on their own to held children in low and middle income countries. St. Jude identified 17 countries to partner with a create an educational program while sharing cures and medications. </a:t>
            </a:r>
          </a:p>
        </p:txBody>
      </p:sp>
      <p:sp>
        <p:nvSpPr>
          <p:cNvPr id="4" name="Slide Number Placeholder 3"/>
          <p:cNvSpPr>
            <a:spLocks noGrp="1"/>
          </p:cNvSpPr>
          <p:nvPr>
            <p:ph type="sldNum" sz="quarter" idx="5"/>
          </p:nvPr>
        </p:nvSpPr>
        <p:spPr/>
        <p:txBody>
          <a:bodyPr/>
          <a:lstStyle/>
          <a:p>
            <a:fld id="{C0085B26-D9BE-2443-AC8C-4F82F01E6C97}" type="slidenum">
              <a:rPr lang="en-US" smtClean="0"/>
              <a:t>4</a:t>
            </a:fld>
            <a:endParaRPr lang="en-US" dirty="0"/>
          </a:p>
        </p:txBody>
      </p:sp>
    </p:spTree>
    <p:extLst>
      <p:ext uri="{BB962C8B-B14F-4D97-AF65-F5344CB8AC3E}">
        <p14:creationId xmlns:p14="http://schemas.microsoft.com/office/powerpoint/2010/main" val="2514285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 Jude Global as we know it was launched in 2018 by the Department of Global Pediatric Medicine. Why? Because the number one predictor or whether or not a child dies from cancer, should not be where he or she lives. They invited medical institutions around the world to join them and work toward these two goals: </a:t>
            </a:r>
          </a:p>
        </p:txBody>
      </p:sp>
      <p:sp>
        <p:nvSpPr>
          <p:cNvPr id="4" name="Slide Number Placeholder 3"/>
          <p:cNvSpPr>
            <a:spLocks noGrp="1"/>
          </p:cNvSpPr>
          <p:nvPr>
            <p:ph type="sldNum" sz="quarter" idx="5"/>
          </p:nvPr>
        </p:nvSpPr>
        <p:spPr/>
        <p:txBody>
          <a:bodyPr/>
          <a:lstStyle/>
          <a:p>
            <a:fld id="{C0085B26-D9BE-2443-AC8C-4F82F01E6C97}" type="slidenum">
              <a:rPr lang="en-US" smtClean="0"/>
              <a:t>5</a:t>
            </a:fld>
            <a:endParaRPr lang="en-US" dirty="0"/>
          </a:p>
        </p:txBody>
      </p:sp>
    </p:spTree>
    <p:extLst>
      <p:ext uri="{BB962C8B-B14F-4D97-AF65-F5344CB8AC3E}">
        <p14:creationId xmlns:p14="http://schemas.microsoft.com/office/powerpoint/2010/main" val="2938247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helping every child, everywhere takes more than hospitals and medical institutions, it takes all these groups, working together, to save children around the world. </a:t>
            </a:r>
          </a:p>
        </p:txBody>
      </p:sp>
      <p:sp>
        <p:nvSpPr>
          <p:cNvPr id="4" name="Slide Number Placeholder 3"/>
          <p:cNvSpPr>
            <a:spLocks noGrp="1"/>
          </p:cNvSpPr>
          <p:nvPr>
            <p:ph type="sldNum" sz="quarter" idx="5"/>
          </p:nvPr>
        </p:nvSpPr>
        <p:spPr/>
        <p:txBody>
          <a:bodyPr/>
          <a:lstStyle/>
          <a:p>
            <a:fld id="{C0085B26-D9BE-2443-AC8C-4F82F01E6C97}" type="slidenum">
              <a:rPr lang="en-US" smtClean="0"/>
              <a:t>6</a:t>
            </a:fld>
            <a:endParaRPr lang="en-US" dirty="0"/>
          </a:p>
        </p:txBody>
      </p:sp>
    </p:spTree>
    <p:extLst>
      <p:ext uri="{BB962C8B-B14F-4D97-AF65-F5344CB8AC3E}">
        <p14:creationId xmlns:p14="http://schemas.microsoft.com/office/powerpoint/2010/main" val="2403698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Facts to share when you are telling the story of Global:</a:t>
            </a:r>
          </a:p>
          <a:p>
            <a:r>
              <a:rPr lang="en-US" dirty="0"/>
              <a:t>80% of 400,000 = 320,000</a:t>
            </a:r>
          </a:p>
          <a:p>
            <a:r>
              <a:rPr lang="en-US" dirty="0"/>
              <a:t>256,000 will die – late diagnosis, misdiagnosis, never diagnosed</a:t>
            </a:r>
          </a:p>
          <a:p>
            <a:r>
              <a:rPr lang="en-US" dirty="0"/>
              <a:t>64,000 will live. </a:t>
            </a:r>
          </a:p>
        </p:txBody>
      </p:sp>
      <p:sp>
        <p:nvSpPr>
          <p:cNvPr id="4" name="Slide Number Placeholder 3"/>
          <p:cNvSpPr>
            <a:spLocks noGrp="1"/>
          </p:cNvSpPr>
          <p:nvPr>
            <p:ph type="sldNum" sz="quarter" idx="5"/>
          </p:nvPr>
        </p:nvSpPr>
        <p:spPr/>
        <p:txBody>
          <a:bodyPr/>
          <a:lstStyle/>
          <a:p>
            <a:fld id="{C0085B26-D9BE-2443-AC8C-4F82F01E6C97}" type="slidenum">
              <a:rPr lang="en-US" smtClean="0"/>
              <a:t>7</a:t>
            </a:fld>
            <a:endParaRPr lang="en-US" dirty="0"/>
          </a:p>
        </p:txBody>
      </p:sp>
    </p:spTree>
    <p:extLst>
      <p:ext uri="{BB962C8B-B14F-4D97-AF65-F5344CB8AC3E}">
        <p14:creationId xmlns:p14="http://schemas.microsoft.com/office/powerpoint/2010/main" val="2685211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a dozen stories, visit stjude.org/global for facts</a:t>
            </a:r>
          </a:p>
        </p:txBody>
      </p:sp>
      <p:sp>
        <p:nvSpPr>
          <p:cNvPr id="4" name="Slide Number Placeholder 3"/>
          <p:cNvSpPr>
            <a:spLocks noGrp="1"/>
          </p:cNvSpPr>
          <p:nvPr>
            <p:ph type="sldNum" sz="quarter" idx="5"/>
          </p:nvPr>
        </p:nvSpPr>
        <p:spPr/>
        <p:txBody>
          <a:bodyPr/>
          <a:lstStyle/>
          <a:p>
            <a:fld id="{C0085B26-D9BE-2443-AC8C-4F82F01E6C97}" type="slidenum">
              <a:rPr lang="en-US" smtClean="0"/>
              <a:t>8</a:t>
            </a:fld>
            <a:endParaRPr lang="en-US" dirty="0"/>
          </a:p>
        </p:txBody>
      </p:sp>
    </p:spTree>
    <p:extLst>
      <p:ext uri="{BB962C8B-B14F-4D97-AF65-F5344CB8AC3E}">
        <p14:creationId xmlns:p14="http://schemas.microsoft.com/office/powerpoint/2010/main" val="3816026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anyone have questions before we break up to learn about the Global regions? I’m sure you’ve noticed the banners around the room. At each table is one of our amazing Global Regional leaders handing out fact sheets for their region and each has a story from their region to share with you. They are also here to answer your questions! Thank you for joining our workshop today. There are lots of Global assets on Brand Central you can use at your events and my team is always available to </a:t>
            </a:r>
            <a:r>
              <a:rPr lang="en-US"/>
              <a:t>answer questions. </a:t>
            </a:r>
            <a:endParaRPr lang="en-US" dirty="0"/>
          </a:p>
        </p:txBody>
      </p:sp>
      <p:sp>
        <p:nvSpPr>
          <p:cNvPr id="4" name="Slide Number Placeholder 3"/>
          <p:cNvSpPr>
            <a:spLocks noGrp="1"/>
          </p:cNvSpPr>
          <p:nvPr>
            <p:ph type="sldNum" sz="quarter" idx="5"/>
          </p:nvPr>
        </p:nvSpPr>
        <p:spPr/>
        <p:txBody>
          <a:bodyPr/>
          <a:lstStyle/>
          <a:p>
            <a:fld id="{C0085B26-D9BE-2443-AC8C-4F82F01E6C97}" type="slidenum">
              <a:rPr lang="en-US" smtClean="0"/>
              <a:t>9</a:t>
            </a:fld>
            <a:endParaRPr lang="en-US" dirty="0"/>
          </a:p>
        </p:txBody>
      </p:sp>
    </p:spTree>
    <p:extLst>
      <p:ext uri="{BB962C8B-B14F-4D97-AF65-F5344CB8AC3E}">
        <p14:creationId xmlns:p14="http://schemas.microsoft.com/office/powerpoint/2010/main" val="37521885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C3D088-F8B2-E449-9EC3-7655056D230D}"/>
              </a:ext>
            </a:extLst>
          </p:cNvPr>
          <p:cNvPicPr>
            <a:picLocks noChangeAspect="1"/>
          </p:cNvPicPr>
          <p:nvPr userDrawn="1"/>
        </p:nvPicPr>
        <p:blipFill>
          <a:blip r:embed="rId2"/>
          <a:stretch>
            <a:fillRect/>
          </a:stretch>
        </p:blipFill>
        <p:spPr>
          <a:xfrm>
            <a:off x="0" y="3575"/>
            <a:ext cx="9144000" cy="6858000"/>
          </a:xfrm>
          <a:prstGeom prst="rect">
            <a:avLst/>
          </a:prstGeom>
        </p:spPr>
      </p:pic>
      <p:sp>
        <p:nvSpPr>
          <p:cNvPr id="5" name="TextBox 4">
            <a:extLst>
              <a:ext uri="{FF2B5EF4-FFF2-40B4-BE49-F238E27FC236}">
                <a16:creationId xmlns:a16="http://schemas.microsoft.com/office/drawing/2014/main" id="{E593FF43-B86A-B54E-89B7-865F6AFFEEBA}"/>
              </a:ext>
            </a:extLst>
          </p:cNvPr>
          <p:cNvSpPr txBox="1"/>
          <p:nvPr userDrawn="1"/>
        </p:nvSpPr>
        <p:spPr>
          <a:xfrm>
            <a:off x="1632856" y="2398947"/>
            <a:ext cx="5856515" cy="1569660"/>
          </a:xfrm>
          <a:prstGeom prst="rect">
            <a:avLst/>
          </a:prstGeom>
          <a:noFill/>
        </p:spPr>
        <p:txBody>
          <a:bodyPr wrap="square" rtlCol="0">
            <a:spAutoFit/>
          </a:bodyPr>
          <a:lstStyle/>
          <a:p>
            <a:pPr algn="ctr"/>
            <a:r>
              <a:rPr lang="en-US" sz="4800" b="1" i="0" spc="0" dirty="0">
                <a:solidFill>
                  <a:srgbClr val="FFC000"/>
                </a:solidFill>
                <a:latin typeface="Arial" panose="020B0604020202020204" pitchFamily="34" charset="0"/>
                <a:cs typeface="Arial" panose="020B0604020202020204" pitchFamily="34" charset="0"/>
              </a:rPr>
              <a:t>Telling the story of </a:t>
            </a:r>
            <a:r>
              <a:rPr lang="en-US" sz="4800" b="1" i="0" spc="0" dirty="0">
                <a:solidFill>
                  <a:srgbClr val="C10F3A"/>
                </a:solidFill>
                <a:latin typeface="Arial" panose="020B0604020202020204" pitchFamily="34" charset="0"/>
                <a:cs typeface="Arial" panose="020B0604020202020204" pitchFamily="34" charset="0"/>
              </a:rPr>
              <a:t>St. Jude Global</a:t>
            </a:r>
          </a:p>
        </p:txBody>
      </p:sp>
      <p:pic>
        <p:nvPicPr>
          <p:cNvPr id="8" name="Picture 7">
            <a:extLst>
              <a:ext uri="{FF2B5EF4-FFF2-40B4-BE49-F238E27FC236}">
                <a16:creationId xmlns:a16="http://schemas.microsoft.com/office/drawing/2014/main" id="{DCFC3465-C0C1-9849-9BB6-934581F20B28}"/>
              </a:ext>
            </a:extLst>
          </p:cNvPr>
          <p:cNvPicPr>
            <a:picLocks noChangeAspect="1"/>
          </p:cNvPicPr>
          <p:nvPr userDrawn="1"/>
        </p:nvPicPr>
        <p:blipFill>
          <a:blip r:embed="rId3"/>
          <a:stretch>
            <a:fillRect/>
          </a:stretch>
        </p:blipFill>
        <p:spPr>
          <a:xfrm>
            <a:off x="3673927" y="3967961"/>
            <a:ext cx="1801587" cy="1761551"/>
          </a:xfrm>
          <a:prstGeom prst="rect">
            <a:avLst/>
          </a:prstGeom>
        </p:spPr>
      </p:pic>
    </p:spTree>
    <p:extLst>
      <p:ext uri="{BB962C8B-B14F-4D97-AF65-F5344CB8AC3E}">
        <p14:creationId xmlns:p14="http://schemas.microsoft.com/office/powerpoint/2010/main" val="249497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37E4973-A483-0E41-8337-E5AD5513C83D}"/>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4D5167FA-1FCE-4942-BC21-2F0581E244C1}"/>
              </a:ext>
            </a:extLst>
          </p:cNvPr>
          <p:cNvPicPr>
            <a:picLocks noChangeAspect="1"/>
          </p:cNvPicPr>
          <p:nvPr userDrawn="1"/>
        </p:nvPicPr>
        <p:blipFill>
          <a:blip r:embed="rId3"/>
          <a:stretch>
            <a:fillRect/>
          </a:stretch>
        </p:blipFill>
        <p:spPr>
          <a:xfrm>
            <a:off x="3876643" y="5372021"/>
            <a:ext cx="1390714" cy="1014845"/>
          </a:xfrm>
          <a:prstGeom prst="rect">
            <a:avLst/>
          </a:prstGeom>
        </p:spPr>
      </p:pic>
      <p:sp>
        <p:nvSpPr>
          <p:cNvPr id="9" name="Title 1">
            <a:extLst>
              <a:ext uri="{FF2B5EF4-FFF2-40B4-BE49-F238E27FC236}">
                <a16:creationId xmlns:a16="http://schemas.microsoft.com/office/drawing/2014/main" id="{9E913259-7014-EA41-8C21-2D957BF6D0FF}"/>
              </a:ext>
            </a:extLst>
          </p:cNvPr>
          <p:cNvSpPr>
            <a:spLocks noGrp="1"/>
          </p:cNvSpPr>
          <p:nvPr>
            <p:ph type="ctrTitle"/>
          </p:nvPr>
        </p:nvSpPr>
        <p:spPr>
          <a:xfrm>
            <a:off x="220316" y="1563624"/>
            <a:ext cx="8686800" cy="1865376"/>
          </a:xfrm>
        </p:spPr>
        <p:txBody>
          <a:bodyPr anchor="ctr">
            <a:normAutofit/>
          </a:bodyPr>
          <a:lstStyle>
            <a:lvl1pPr algn="ctr">
              <a:defRPr sz="4000" b="1" i="0">
                <a:solidFill>
                  <a:srgbClr val="C10F3A"/>
                </a:solidFill>
                <a:latin typeface="Arial" panose="020B0604020202020204" pitchFamily="34" charset="0"/>
                <a:cs typeface="Arial" panose="020B0604020202020204" pitchFamily="34" charset="0"/>
              </a:defRPr>
            </a:lvl1pPr>
          </a:lstStyle>
          <a:p>
            <a:endParaRPr lang="en-US" dirty="0"/>
          </a:p>
        </p:txBody>
      </p:sp>
      <p:pic>
        <p:nvPicPr>
          <p:cNvPr id="14" name="Picture 13">
            <a:extLst>
              <a:ext uri="{FF2B5EF4-FFF2-40B4-BE49-F238E27FC236}">
                <a16:creationId xmlns:a16="http://schemas.microsoft.com/office/drawing/2014/main" id="{42076834-9226-144A-8BEE-4A534BA4C7A8}"/>
              </a:ext>
            </a:extLst>
          </p:cNvPr>
          <p:cNvPicPr>
            <a:picLocks noChangeAspect="1"/>
          </p:cNvPicPr>
          <p:nvPr userDrawn="1"/>
        </p:nvPicPr>
        <p:blipFill>
          <a:blip r:embed="rId4"/>
          <a:stretch>
            <a:fillRect/>
          </a:stretch>
        </p:blipFill>
        <p:spPr>
          <a:xfrm>
            <a:off x="3623041" y="5587501"/>
            <a:ext cx="1897918" cy="1366498"/>
          </a:xfrm>
          <a:prstGeom prst="rect">
            <a:avLst/>
          </a:prstGeom>
        </p:spPr>
      </p:pic>
    </p:spTree>
    <p:extLst>
      <p:ext uri="{BB962C8B-B14F-4D97-AF65-F5344CB8AC3E}">
        <p14:creationId xmlns:p14="http://schemas.microsoft.com/office/powerpoint/2010/main" val="321703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02AB498-8F5C-E347-A338-D95EF9428BB3}"/>
              </a:ext>
            </a:extLst>
          </p:cNvPr>
          <p:cNvPicPr>
            <a:picLocks noChangeAspect="1"/>
          </p:cNvPicPr>
          <p:nvPr userDrawn="1"/>
        </p:nvPicPr>
        <p:blipFill>
          <a:blip r:embed="rId2"/>
          <a:stretch>
            <a:fillRect/>
          </a:stretch>
        </p:blipFill>
        <p:spPr>
          <a:xfrm>
            <a:off x="-25172" y="40482"/>
            <a:ext cx="9144000" cy="6858000"/>
          </a:xfrm>
          <a:prstGeom prst="rect">
            <a:avLst/>
          </a:prstGeom>
        </p:spPr>
      </p:pic>
      <p:sp>
        <p:nvSpPr>
          <p:cNvPr id="12" name="Title 1">
            <a:extLst>
              <a:ext uri="{FF2B5EF4-FFF2-40B4-BE49-F238E27FC236}">
                <a16:creationId xmlns:a16="http://schemas.microsoft.com/office/drawing/2014/main" id="{7D9347B9-7C19-2B4C-A0A3-CB7471E1AC64}"/>
              </a:ext>
            </a:extLst>
          </p:cNvPr>
          <p:cNvSpPr>
            <a:spLocks noGrp="1"/>
          </p:cNvSpPr>
          <p:nvPr>
            <p:ph type="title"/>
          </p:nvPr>
        </p:nvSpPr>
        <p:spPr>
          <a:xfrm>
            <a:off x="671554" y="804473"/>
            <a:ext cx="7750551" cy="973595"/>
          </a:xfrm>
        </p:spPr>
        <p:txBody>
          <a:bodyPr anchor="b">
            <a:normAutofit/>
          </a:bodyPr>
          <a:lstStyle>
            <a:lvl1pPr algn="ctr">
              <a:defRPr sz="2800" b="1" i="0">
                <a:solidFill>
                  <a:srgbClr val="7030A0"/>
                </a:solidFill>
                <a:latin typeface="Arial" panose="020B0604020202020204" pitchFamily="34" charset="0"/>
                <a:cs typeface="Arial" panose="020B0604020202020204" pitchFamily="34" charset="0"/>
              </a:defRPr>
            </a:lvl1pPr>
          </a:lstStyle>
          <a:p>
            <a:endParaRPr lang="en-US" dirty="0"/>
          </a:p>
        </p:txBody>
      </p:sp>
      <p:sp>
        <p:nvSpPr>
          <p:cNvPr id="15" name="Text Placeholder 3">
            <a:extLst>
              <a:ext uri="{FF2B5EF4-FFF2-40B4-BE49-F238E27FC236}">
                <a16:creationId xmlns:a16="http://schemas.microsoft.com/office/drawing/2014/main" id="{7D97DD63-2EA4-3640-975C-D0FA8FEAEFF9}"/>
              </a:ext>
            </a:extLst>
          </p:cNvPr>
          <p:cNvSpPr>
            <a:spLocks noGrp="1"/>
          </p:cNvSpPr>
          <p:nvPr>
            <p:ph type="body" sz="half" idx="10" hasCustomPrompt="1"/>
          </p:nvPr>
        </p:nvSpPr>
        <p:spPr>
          <a:xfrm>
            <a:off x="671554" y="5588000"/>
            <a:ext cx="6649811" cy="449943"/>
          </a:xfrm>
        </p:spPr>
        <p:txBody>
          <a:bodyPr anchor="b">
            <a:normAutofit/>
          </a:bodyPr>
          <a:lstStyle>
            <a:lvl1pPr marL="0" indent="0">
              <a:buNone/>
              <a:defRPr sz="2000" b="1" i="0">
                <a:solidFill>
                  <a:srgbClr val="C10F3A"/>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event name</a:t>
            </a:r>
          </a:p>
        </p:txBody>
      </p:sp>
      <p:pic>
        <p:nvPicPr>
          <p:cNvPr id="9" name="Picture 8">
            <a:extLst>
              <a:ext uri="{FF2B5EF4-FFF2-40B4-BE49-F238E27FC236}">
                <a16:creationId xmlns:a16="http://schemas.microsoft.com/office/drawing/2014/main" id="{CA3B80BF-7E79-A04F-8D9F-A79E1934AC96}"/>
              </a:ext>
            </a:extLst>
          </p:cNvPr>
          <p:cNvPicPr>
            <a:picLocks noChangeAspect="1"/>
          </p:cNvPicPr>
          <p:nvPr userDrawn="1"/>
        </p:nvPicPr>
        <p:blipFill>
          <a:blip r:embed="rId3"/>
          <a:stretch>
            <a:fillRect/>
          </a:stretch>
        </p:blipFill>
        <p:spPr>
          <a:xfrm>
            <a:off x="7478332" y="5368857"/>
            <a:ext cx="1186211" cy="854070"/>
          </a:xfrm>
          <a:prstGeom prst="rect">
            <a:avLst/>
          </a:prstGeom>
        </p:spPr>
      </p:pic>
    </p:spTree>
    <p:extLst>
      <p:ext uri="{BB962C8B-B14F-4D97-AF65-F5344CB8AC3E}">
        <p14:creationId xmlns:p14="http://schemas.microsoft.com/office/powerpoint/2010/main" val="238058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FE994B4-0FFA-B14E-AF8B-A49C16945EA8}"/>
              </a:ext>
            </a:extLst>
          </p:cNvPr>
          <p:cNvSpPr>
            <a:spLocks noGrp="1"/>
          </p:cNvSpPr>
          <p:nvPr>
            <p:ph type="title" hasCustomPrompt="1"/>
          </p:nvPr>
        </p:nvSpPr>
        <p:spPr>
          <a:xfrm>
            <a:off x="384378" y="195943"/>
            <a:ext cx="8375244" cy="951823"/>
          </a:xfrm>
        </p:spPr>
        <p:txBody>
          <a:bodyPr anchor="b">
            <a:normAutofit/>
          </a:bodyPr>
          <a:lstStyle>
            <a:lvl1pPr algn="ctr">
              <a:defRPr sz="5500" b="1" i="0">
                <a:solidFill>
                  <a:srgbClr val="C10F3A"/>
                </a:solidFill>
                <a:latin typeface="Arial" panose="020B0604020202020204" pitchFamily="34" charset="0"/>
                <a:cs typeface="Arial" panose="020B0604020202020204" pitchFamily="34" charset="0"/>
              </a:defRPr>
            </a:lvl1pPr>
          </a:lstStyle>
          <a:p>
            <a:r>
              <a:rPr lang="en-US" dirty="0"/>
              <a:t>click to edit title</a:t>
            </a:r>
          </a:p>
        </p:txBody>
      </p:sp>
      <p:sp>
        <p:nvSpPr>
          <p:cNvPr id="8" name="Text Placeholder 2">
            <a:extLst>
              <a:ext uri="{FF2B5EF4-FFF2-40B4-BE49-F238E27FC236}">
                <a16:creationId xmlns:a16="http://schemas.microsoft.com/office/drawing/2014/main" id="{DFCA5D87-DB38-624C-9EF2-3E6A6BBD4D55}"/>
              </a:ext>
            </a:extLst>
          </p:cNvPr>
          <p:cNvSpPr>
            <a:spLocks noGrp="1"/>
          </p:cNvSpPr>
          <p:nvPr>
            <p:ph type="body" idx="1" hasCustomPrompt="1"/>
          </p:nvPr>
        </p:nvSpPr>
        <p:spPr>
          <a:xfrm>
            <a:off x="384378" y="1242770"/>
            <a:ext cx="8375244" cy="566893"/>
          </a:xfrm>
        </p:spPr>
        <p:txBody>
          <a:bodyPr anchor="b">
            <a:normAutofit/>
          </a:bodyPr>
          <a:lstStyle>
            <a:lvl1pPr marL="0" indent="0" algn="ctr">
              <a:buNone/>
              <a:defRPr sz="2400" b="1" i="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SUBHEAD</a:t>
            </a:r>
          </a:p>
        </p:txBody>
      </p:sp>
      <p:sp>
        <p:nvSpPr>
          <p:cNvPr id="9" name="Content Placeholder 3">
            <a:extLst>
              <a:ext uri="{FF2B5EF4-FFF2-40B4-BE49-F238E27FC236}">
                <a16:creationId xmlns:a16="http://schemas.microsoft.com/office/drawing/2014/main" id="{43221476-E067-2449-A8D0-9F9D42A44B8C}"/>
              </a:ext>
            </a:extLst>
          </p:cNvPr>
          <p:cNvSpPr>
            <a:spLocks noGrp="1"/>
          </p:cNvSpPr>
          <p:nvPr>
            <p:ph sz="half" idx="2" hasCustomPrompt="1"/>
          </p:nvPr>
        </p:nvSpPr>
        <p:spPr>
          <a:xfrm>
            <a:off x="385011" y="1861802"/>
            <a:ext cx="8373979" cy="3833344"/>
          </a:xfrm>
        </p:spPr>
        <p:txBody>
          <a:bodyPr>
            <a:normAutofit/>
          </a:bodyPr>
          <a:lstStyle>
            <a:lvl1pPr marL="0" indent="0" algn="ctr">
              <a:buFontTx/>
              <a:buNone/>
              <a:defRPr sz="20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a:t>Click to edit Body Copy</a:t>
            </a:r>
          </a:p>
        </p:txBody>
      </p:sp>
      <p:sp>
        <p:nvSpPr>
          <p:cNvPr id="10" name="Text Placeholder 3">
            <a:extLst>
              <a:ext uri="{FF2B5EF4-FFF2-40B4-BE49-F238E27FC236}">
                <a16:creationId xmlns:a16="http://schemas.microsoft.com/office/drawing/2014/main" id="{05313351-E2B1-F040-B595-48D90A33B91E}"/>
              </a:ext>
            </a:extLst>
          </p:cNvPr>
          <p:cNvSpPr>
            <a:spLocks noGrp="1"/>
          </p:cNvSpPr>
          <p:nvPr>
            <p:ph type="body" sz="half" idx="10" hasCustomPrompt="1"/>
          </p:nvPr>
        </p:nvSpPr>
        <p:spPr>
          <a:xfrm>
            <a:off x="378509" y="5888037"/>
            <a:ext cx="7308831" cy="449943"/>
          </a:xfrm>
        </p:spPr>
        <p:txBody>
          <a:bodyPr anchor="b">
            <a:normAutofit/>
          </a:bodyPr>
          <a:lstStyle>
            <a:lvl1pPr marL="0" indent="0">
              <a:buNone/>
              <a:defRPr sz="2000" b="1" i="0">
                <a:solidFill>
                  <a:srgbClr val="C10F3A"/>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event name</a:t>
            </a:r>
          </a:p>
        </p:txBody>
      </p:sp>
      <p:pic>
        <p:nvPicPr>
          <p:cNvPr id="12" name="Picture 11">
            <a:extLst>
              <a:ext uri="{FF2B5EF4-FFF2-40B4-BE49-F238E27FC236}">
                <a16:creationId xmlns:a16="http://schemas.microsoft.com/office/drawing/2014/main" id="{7B30E736-DCE2-0647-B7F6-6733B3651BF8}"/>
              </a:ext>
            </a:extLst>
          </p:cNvPr>
          <p:cNvPicPr>
            <a:picLocks noChangeAspect="1"/>
          </p:cNvPicPr>
          <p:nvPr userDrawn="1"/>
        </p:nvPicPr>
        <p:blipFill>
          <a:blip r:embed="rId2"/>
          <a:stretch>
            <a:fillRect/>
          </a:stretch>
        </p:blipFill>
        <p:spPr>
          <a:xfrm>
            <a:off x="7767090" y="5668894"/>
            <a:ext cx="1186211" cy="854070"/>
          </a:xfrm>
          <a:prstGeom prst="rect">
            <a:avLst/>
          </a:prstGeom>
        </p:spPr>
      </p:pic>
    </p:spTree>
    <p:extLst>
      <p:ext uri="{BB962C8B-B14F-4D97-AF65-F5344CB8AC3E}">
        <p14:creationId xmlns:p14="http://schemas.microsoft.com/office/powerpoint/2010/main" val="324507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8572B5-9706-3944-95FB-8EB8814A13C5}"/>
              </a:ext>
            </a:extLst>
          </p:cNvPr>
          <p:cNvPicPr>
            <a:picLocks noChangeAspect="1"/>
          </p:cNvPicPr>
          <p:nvPr userDrawn="1"/>
        </p:nvPicPr>
        <p:blipFill>
          <a:blip r:embed="rId2"/>
          <a:stretch>
            <a:fillRect/>
          </a:stretch>
        </p:blipFill>
        <p:spPr>
          <a:xfrm>
            <a:off x="0" y="3575"/>
            <a:ext cx="9144000" cy="6858000"/>
          </a:xfrm>
          <a:prstGeom prst="rect">
            <a:avLst/>
          </a:prstGeom>
        </p:spPr>
      </p:pic>
      <p:sp>
        <p:nvSpPr>
          <p:cNvPr id="8" name="TextBox 7">
            <a:extLst>
              <a:ext uri="{FF2B5EF4-FFF2-40B4-BE49-F238E27FC236}">
                <a16:creationId xmlns:a16="http://schemas.microsoft.com/office/drawing/2014/main" id="{0A05C006-EDB5-5041-A621-BB82D0A2FD8B}"/>
              </a:ext>
            </a:extLst>
          </p:cNvPr>
          <p:cNvSpPr txBox="1"/>
          <p:nvPr userDrawn="1"/>
        </p:nvSpPr>
        <p:spPr>
          <a:xfrm>
            <a:off x="1632856" y="2398947"/>
            <a:ext cx="5856515" cy="1446550"/>
          </a:xfrm>
          <a:prstGeom prst="rect">
            <a:avLst/>
          </a:prstGeom>
          <a:noFill/>
        </p:spPr>
        <p:txBody>
          <a:bodyPr wrap="square" rtlCol="0">
            <a:spAutoFit/>
          </a:bodyPr>
          <a:lstStyle/>
          <a:p>
            <a:pPr algn="ctr"/>
            <a:r>
              <a:rPr lang="en-US" sz="8800" b="1" i="0" spc="0" dirty="0">
                <a:solidFill>
                  <a:srgbClr val="C10F3A"/>
                </a:solidFill>
                <a:latin typeface="Arial" panose="020B0604020202020204" pitchFamily="34" charset="0"/>
                <a:cs typeface="Arial" panose="020B0604020202020204" pitchFamily="34" charset="0"/>
              </a:rPr>
              <a:t>thank you</a:t>
            </a:r>
          </a:p>
        </p:txBody>
      </p:sp>
      <p:pic>
        <p:nvPicPr>
          <p:cNvPr id="3" name="Picture 2">
            <a:extLst>
              <a:ext uri="{FF2B5EF4-FFF2-40B4-BE49-F238E27FC236}">
                <a16:creationId xmlns:a16="http://schemas.microsoft.com/office/drawing/2014/main" id="{BF71EE36-FB40-5C4A-816A-5A8E7E3345AA}"/>
              </a:ext>
            </a:extLst>
          </p:cNvPr>
          <p:cNvPicPr>
            <a:picLocks noChangeAspect="1"/>
          </p:cNvPicPr>
          <p:nvPr userDrawn="1"/>
        </p:nvPicPr>
        <p:blipFill>
          <a:blip r:embed="rId3"/>
          <a:stretch>
            <a:fillRect/>
          </a:stretch>
        </p:blipFill>
        <p:spPr>
          <a:xfrm>
            <a:off x="3673927" y="3967961"/>
            <a:ext cx="1801587" cy="1761551"/>
          </a:xfrm>
          <a:prstGeom prst="rect">
            <a:avLst/>
          </a:prstGeom>
        </p:spPr>
      </p:pic>
    </p:spTree>
    <p:extLst>
      <p:ext uri="{BB962C8B-B14F-4D97-AF65-F5344CB8AC3E}">
        <p14:creationId xmlns:p14="http://schemas.microsoft.com/office/powerpoint/2010/main" val="29665865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67575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861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990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A5D64-D62D-984E-9966-0145583227AA}"/>
              </a:ext>
            </a:extLst>
          </p:cNvPr>
          <p:cNvSpPr>
            <a:spLocks noGrp="1"/>
          </p:cNvSpPr>
          <p:nvPr>
            <p:ph type="ctrTitle"/>
          </p:nvPr>
        </p:nvSpPr>
        <p:spPr>
          <a:xfrm>
            <a:off x="228600" y="1002944"/>
            <a:ext cx="8686800" cy="1865376"/>
          </a:xfrm>
        </p:spPr>
        <p:txBody>
          <a:bodyPr/>
          <a:lstStyle/>
          <a:p>
            <a:r>
              <a:rPr lang="en-US" dirty="0">
                <a:latin typeface="St Jude Sans" panose="02010503040201060103" pitchFamily="2" charset="77"/>
              </a:rPr>
              <a:t>Global message is #2</a:t>
            </a:r>
            <a:br>
              <a:rPr lang="en-US" dirty="0">
                <a:latin typeface="St Jude Sans" panose="02010503040201060103" pitchFamily="2" charset="77"/>
              </a:rPr>
            </a:br>
            <a:br>
              <a:rPr lang="en-US" sz="3200" dirty="0">
                <a:latin typeface="St Jude Sans" panose="02010503040201060103" pitchFamily="2" charset="77"/>
              </a:rPr>
            </a:br>
            <a:r>
              <a:rPr lang="en-US" sz="3200" b="0" i="1" dirty="0">
                <a:latin typeface="St Jude Sans" panose="02010503040201060103" pitchFamily="2" charset="77"/>
              </a:rPr>
              <a:t>Donor and supporter values</a:t>
            </a:r>
            <a:endParaRPr lang="en-US" b="0" i="1" dirty="0">
              <a:latin typeface="St Jude Sans" panose="02010503040201060103" pitchFamily="2" charset="77"/>
            </a:endParaRPr>
          </a:p>
        </p:txBody>
      </p:sp>
      <p:sp>
        <p:nvSpPr>
          <p:cNvPr id="3" name="Subtitle 2">
            <a:extLst>
              <a:ext uri="{FF2B5EF4-FFF2-40B4-BE49-F238E27FC236}">
                <a16:creationId xmlns:a16="http://schemas.microsoft.com/office/drawing/2014/main" id="{A6918BA3-1FE2-824B-8248-4B20E26AEC1A}"/>
              </a:ext>
            </a:extLst>
          </p:cNvPr>
          <p:cNvSpPr>
            <a:spLocks noGrp="1"/>
          </p:cNvSpPr>
          <p:nvPr>
            <p:ph type="subTitle" idx="4294967295"/>
          </p:nvPr>
        </p:nvSpPr>
        <p:spPr>
          <a:xfrm>
            <a:off x="1471449" y="3429000"/>
            <a:ext cx="7315200" cy="356616"/>
          </a:xfrm>
        </p:spPr>
        <p:txBody>
          <a:bodyPr>
            <a:normAutofit fontScale="25000" lnSpcReduction="20000"/>
          </a:bodyPr>
          <a:lstStyle/>
          <a:p>
            <a:r>
              <a:rPr lang="en-US" sz="9600" dirty="0">
                <a:solidFill>
                  <a:srgbClr val="474C55"/>
                </a:solidFill>
                <a:latin typeface="St Jude Sans" panose="02010503040201060103" pitchFamily="2" charset="77"/>
              </a:rPr>
              <a:t>Be a part of something bigger than self</a:t>
            </a:r>
          </a:p>
          <a:p>
            <a:r>
              <a:rPr lang="en-US" sz="9600" dirty="0">
                <a:solidFill>
                  <a:srgbClr val="474C55"/>
                </a:solidFill>
                <a:latin typeface="St Jude Sans" panose="02010503040201060103" pitchFamily="2" charset="77"/>
              </a:rPr>
              <a:t>Treat all people with dignity</a:t>
            </a:r>
          </a:p>
          <a:p>
            <a:r>
              <a:rPr lang="en-US" sz="9600" dirty="0">
                <a:solidFill>
                  <a:srgbClr val="474C55"/>
                </a:solidFill>
                <a:latin typeface="St Jude Sans" panose="02010503040201060103" pitchFamily="2" charset="77"/>
              </a:rPr>
              <a:t>We are citizens of the world</a:t>
            </a:r>
          </a:p>
          <a:p>
            <a:r>
              <a:rPr lang="en-US" sz="9600" dirty="0">
                <a:solidFill>
                  <a:srgbClr val="474C55"/>
                </a:solidFill>
                <a:latin typeface="St Jude Sans" panose="02010503040201060103" pitchFamily="2" charset="77"/>
              </a:rPr>
              <a:t>When you support St. Jude, you support</a:t>
            </a:r>
          </a:p>
          <a:p>
            <a:pPr marL="0" indent="0">
              <a:buNone/>
            </a:pPr>
            <a:r>
              <a:rPr lang="en-US" sz="9600" dirty="0">
                <a:solidFill>
                  <a:srgbClr val="474C55"/>
                </a:solidFill>
                <a:latin typeface="St Jude Sans" panose="02010503040201060103" pitchFamily="2" charset="77"/>
              </a:rPr>
              <a:t>    children </a:t>
            </a:r>
            <a:r>
              <a:rPr lang="en-US" sz="9600" b="1" dirty="0">
                <a:solidFill>
                  <a:srgbClr val="474C55"/>
                </a:solidFill>
                <a:latin typeface="St Jude Sans" panose="02010503040201060103" pitchFamily="2" charset="77"/>
              </a:rPr>
              <a:t>everywhere</a:t>
            </a:r>
            <a:endParaRPr lang="en-US" sz="9600" dirty="0">
              <a:solidFill>
                <a:srgbClr val="474C55"/>
              </a:solidFill>
              <a:latin typeface="St Jude Sans" panose="02010503040201060103" pitchFamily="2" charset="77"/>
            </a:endParaRPr>
          </a:p>
          <a:p>
            <a:endParaRPr lang="en-US" sz="9600" dirty="0"/>
          </a:p>
          <a:p>
            <a:endParaRPr lang="en-US" dirty="0"/>
          </a:p>
        </p:txBody>
      </p:sp>
    </p:spTree>
    <p:extLst>
      <p:ext uri="{BB962C8B-B14F-4D97-AF65-F5344CB8AC3E}">
        <p14:creationId xmlns:p14="http://schemas.microsoft.com/office/powerpoint/2010/main" val="2073546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2F6C9-7AC6-B64A-8DEE-87182B55A0BE}"/>
              </a:ext>
            </a:extLst>
          </p:cNvPr>
          <p:cNvSpPr>
            <a:spLocks noGrp="1"/>
          </p:cNvSpPr>
          <p:nvPr>
            <p:ph type="title"/>
          </p:nvPr>
        </p:nvSpPr>
        <p:spPr>
          <a:xfrm>
            <a:off x="430925" y="1866018"/>
            <a:ext cx="8001691" cy="973595"/>
          </a:xfrm>
        </p:spPr>
        <p:txBody>
          <a:bodyPr>
            <a:normAutofit/>
          </a:bodyPr>
          <a:lstStyle/>
          <a:p>
            <a:r>
              <a:rPr lang="en-US" sz="3200" dirty="0">
                <a:latin typeface="St Jude Sans" panose="02010503040201060103" pitchFamily="2" charset="77"/>
              </a:rPr>
              <a:t>No child should die in the dawn of life. </a:t>
            </a:r>
          </a:p>
        </p:txBody>
      </p:sp>
      <p:sp>
        <p:nvSpPr>
          <p:cNvPr id="3" name="Text Placeholder 2">
            <a:extLst>
              <a:ext uri="{FF2B5EF4-FFF2-40B4-BE49-F238E27FC236}">
                <a16:creationId xmlns:a16="http://schemas.microsoft.com/office/drawing/2014/main" id="{35C9DEA0-EAD0-CC4A-A49C-3E329CF7C037}"/>
              </a:ext>
            </a:extLst>
          </p:cNvPr>
          <p:cNvSpPr>
            <a:spLocks noGrp="1"/>
          </p:cNvSpPr>
          <p:nvPr>
            <p:ph type="body" idx="4294967295"/>
          </p:nvPr>
        </p:nvSpPr>
        <p:spPr>
          <a:xfrm>
            <a:off x="1054076" y="3272486"/>
            <a:ext cx="7750551" cy="566893"/>
          </a:xfrm>
        </p:spPr>
        <p:txBody>
          <a:bodyPr>
            <a:noAutofit/>
          </a:bodyPr>
          <a:lstStyle/>
          <a:p>
            <a:r>
              <a:rPr lang="en-US" sz="2800" dirty="0">
                <a:solidFill>
                  <a:srgbClr val="00B0F0"/>
                </a:solidFill>
                <a:latin typeface="St Jude Sans" panose="02010503040201060103" pitchFamily="2" charset="77"/>
              </a:rPr>
              <a:t>In the U.S. </a:t>
            </a:r>
            <a:r>
              <a:rPr lang="en-US" sz="2800" b="1" dirty="0">
                <a:solidFill>
                  <a:srgbClr val="00B0F0"/>
                </a:solidFill>
                <a:latin typeface="St Jude Sans" panose="02010503040201060103" pitchFamily="2" charset="77"/>
              </a:rPr>
              <a:t>80% </a:t>
            </a:r>
            <a:r>
              <a:rPr lang="en-US" sz="2800" dirty="0">
                <a:solidFill>
                  <a:srgbClr val="00B0F0"/>
                </a:solidFill>
                <a:latin typeface="St Jude Sans" panose="02010503040201060103" pitchFamily="2" charset="77"/>
              </a:rPr>
              <a:t>of children survive (4/5)</a:t>
            </a:r>
          </a:p>
          <a:p>
            <a:r>
              <a:rPr lang="en-US" sz="2800" dirty="0">
                <a:solidFill>
                  <a:srgbClr val="00B050"/>
                </a:solidFill>
                <a:latin typeface="St Jude Sans" panose="02010503040201060103" pitchFamily="2" charset="77"/>
              </a:rPr>
              <a:t>Globally </a:t>
            </a:r>
            <a:r>
              <a:rPr lang="en-US" sz="2800" b="1" dirty="0">
                <a:solidFill>
                  <a:srgbClr val="00B050"/>
                </a:solidFill>
                <a:latin typeface="St Jude Sans" panose="02010503040201060103" pitchFamily="2" charset="77"/>
              </a:rPr>
              <a:t>20% </a:t>
            </a:r>
            <a:r>
              <a:rPr lang="en-US" sz="2800" dirty="0">
                <a:solidFill>
                  <a:srgbClr val="00B050"/>
                </a:solidFill>
                <a:latin typeface="St Jude Sans" panose="02010503040201060103" pitchFamily="2" charset="77"/>
              </a:rPr>
              <a:t>survive (1/5)</a:t>
            </a:r>
          </a:p>
          <a:p>
            <a:r>
              <a:rPr lang="en-US" sz="2800" dirty="0">
                <a:solidFill>
                  <a:srgbClr val="FFC000"/>
                </a:solidFill>
                <a:latin typeface="St Jude Sans" panose="02010503040201060103" pitchFamily="2" charset="77"/>
              </a:rPr>
              <a:t>Whether a child lives or dies should not</a:t>
            </a:r>
          </a:p>
          <a:p>
            <a:pPr marL="0" indent="0">
              <a:buNone/>
            </a:pPr>
            <a:r>
              <a:rPr lang="en-US" sz="2800" dirty="0">
                <a:solidFill>
                  <a:srgbClr val="FFC000"/>
                </a:solidFill>
                <a:latin typeface="St Jude Sans" panose="02010503040201060103" pitchFamily="2" charset="77"/>
              </a:rPr>
              <a:t>   depend on where the child lives</a:t>
            </a:r>
          </a:p>
        </p:txBody>
      </p:sp>
      <p:sp>
        <p:nvSpPr>
          <p:cNvPr id="4" name="TextBox 3">
            <a:extLst>
              <a:ext uri="{FF2B5EF4-FFF2-40B4-BE49-F238E27FC236}">
                <a16:creationId xmlns:a16="http://schemas.microsoft.com/office/drawing/2014/main" id="{243103C4-BDC5-3D87-2A3B-3CAAB3437FC3}"/>
              </a:ext>
            </a:extLst>
          </p:cNvPr>
          <p:cNvSpPr txBox="1"/>
          <p:nvPr/>
        </p:nvSpPr>
        <p:spPr>
          <a:xfrm>
            <a:off x="1238395" y="1263788"/>
            <a:ext cx="6667210" cy="461665"/>
          </a:xfrm>
          <a:prstGeom prst="rect">
            <a:avLst/>
          </a:prstGeom>
          <a:noFill/>
        </p:spPr>
        <p:txBody>
          <a:bodyPr wrap="none" rtlCol="0">
            <a:spAutoFit/>
          </a:bodyPr>
          <a:lstStyle/>
          <a:p>
            <a:r>
              <a:rPr lang="en-US" sz="2400" dirty="0">
                <a:solidFill>
                  <a:srgbClr val="C10F3A"/>
                </a:solidFill>
                <a:latin typeface="St Jude Sans" panose="02010503040201060103" pitchFamily="2" charset="77"/>
              </a:rPr>
              <a:t>The next phase of keeping Danny’s promise…</a:t>
            </a:r>
          </a:p>
        </p:txBody>
      </p:sp>
    </p:spTree>
    <p:extLst>
      <p:ext uri="{BB962C8B-B14F-4D97-AF65-F5344CB8AC3E}">
        <p14:creationId xmlns:p14="http://schemas.microsoft.com/office/powerpoint/2010/main" val="797545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2F6C9-7AC6-B64A-8DEE-87182B55A0BE}"/>
              </a:ext>
            </a:extLst>
          </p:cNvPr>
          <p:cNvSpPr>
            <a:spLocks noGrp="1"/>
          </p:cNvSpPr>
          <p:nvPr>
            <p:ph type="title"/>
          </p:nvPr>
        </p:nvSpPr>
        <p:spPr/>
        <p:txBody>
          <a:bodyPr>
            <a:normAutofit/>
          </a:bodyPr>
          <a:lstStyle/>
          <a:p>
            <a:r>
              <a:rPr lang="en-US" sz="4000" dirty="0">
                <a:solidFill>
                  <a:srgbClr val="C10F3A"/>
                </a:solidFill>
                <a:latin typeface="St Jude Sans" panose="02010503040201060103" pitchFamily="2" charset="77"/>
              </a:rPr>
              <a:t>It started with outreach</a:t>
            </a:r>
            <a:endParaRPr lang="en-US" sz="4000" dirty="0">
              <a:solidFill>
                <a:srgbClr val="C10F3A"/>
              </a:solidFill>
            </a:endParaRPr>
          </a:p>
        </p:txBody>
      </p:sp>
      <p:sp>
        <p:nvSpPr>
          <p:cNvPr id="3" name="Text Placeholder 2">
            <a:extLst>
              <a:ext uri="{FF2B5EF4-FFF2-40B4-BE49-F238E27FC236}">
                <a16:creationId xmlns:a16="http://schemas.microsoft.com/office/drawing/2014/main" id="{35C9DEA0-EAD0-CC4A-A49C-3E329CF7C037}"/>
              </a:ext>
            </a:extLst>
          </p:cNvPr>
          <p:cNvSpPr>
            <a:spLocks noGrp="1"/>
          </p:cNvSpPr>
          <p:nvPr>
            <p:ph type="body" idx="4294967295"/>
          </p:nvPr>
        </p:nvSpPr>
        <p:spPr>
          <a:xfrm>
            <a:off x="860739" y="2095327"/>
            <a:ext cx="7750551" cy="566893"/>
          </a:xfrm>
        </p:spPr>
        <p:txBody>
          <a:bodyPr>
            <a:noAutofit/>
          </a:bodyPr>
          <a:lstStyle/>
          <a:p>
            <a:pPr marL="0" indent="0" algn="l">
              <a:buNone/>
            </a:pPr>
            <a:r>
              <a:rPr lang="en-US" sz="2800" dirty="0">
                <a:solidFill>
                  <a:srgbClr val="7030A0"/>
                </a:solidFill>
                <a:latin typeface="St Jude Sans" panose="02010503040201060103" pitchFamily="2" charset="77"/>
              </a:rPr>
              <a:t>	• 1990s – 2000s</a:t>
            </a:r>
          </a:p>
          <a:p>
            <a:pPr marL="0" indent="0" algn="l">
              <a:buNone/>
            </a:pPr>
            <a:r>
              <a:rPr lang="en-US" sz="2800" dirty="0">
                <a:solidFill>
                  <a:srgbClr val="00B050"/>
                </a:solidFill>
                <a:latin typeface="St Jude Sans" panose="02010503040201060103" pitchFamily="2" charset="77"/>
              </a:rPr>
              <a:t>	• 17 countries</a:t>
            </a:r>
          </a:p>
          <a:p>
            <a:pPr marL="0" indent="0" algn="l">
              <a:buNone/>
            </a:pPr>
            <a:r>
              <a:rPr lang="en-US" sz="2800" dirty="0">
                <a:solidFill>
                  <a:srgbClr val="00B050"/>
                </a:solidFill>
                <a:latin typeface="St Jude Sans" panose="02010503040201060103" pitchFamily="2" charset="77"/>
              </a:rPr>
              <a:t>	</a:t>
            </a:r>
            <a:r>
              <a:rPr lang="en-US" sz="2800" dirty="0">
                <a:solidFill>
                  <a:srgbClr val="00B0F0"/>
                </a:solidFill>
                <a:latin typeface="St Jude Sans" panose="02010503040201060103" pitchFamily="2" charset="77"/>
              </a:rPr>
              <a:t>• 4 continents</a:t>
            </a:r>
          </a:p>
          <a:p>
            <a:pPr marL="0" indent="0" algn="l">
              <a:buNone/>
            </a:pPr>
            <a:r>
              <a:rPr lang="en-US" sz="3600" b="1" i="1" dirty="0">
                <a:solidFill>
                  <a:srgbClr val="FFC000"/>
                </a:solidFill>
                <a:latin typeface="St Jude Sans" panose="02010503040201060103" pitchFamily="2" charset="77"/>
              </a:rPr>
              <a:t>	</a:t>
            </a:r>
            <a:r>
              <a:rPr lang="en-US" sz="3600" i="1" dirty="0">
                <a:solidFill>
                  <a:srgbClr val="FFC000"/>
                </a:solidFill>
                <a:latin typeface="St Jude Sans" panose="02010503040201060103" pitchFamily="2" charset="77"/>
              </a:rPr>
              <a:t>• Survival rates improved</a:t>
            </a:r>
          </a:p>
          <a:p>
            <a:endParaRPr lang="en-US" sz="4000" dirty="0">
              <a:solidFill>
                <a:srgbClr val="0070C0"/>
              </a:solidFill>
              <a:latin typeface="St Jude Sans" panose="02010503040201060103" pitchFamily="2" charset="77"/>
            </a:endParaRPr>
          </a:p>
          <a:p>
            <a:pPr marL="0" indent="0">
              <a:buNone/>
            </a:pPr>
            <a:r>
              <a:rPr lang="en-US" sz="4000" b="1" dirty="0">
                <a:solidFill>
                  <a:srgbClr val="C10F3A"/>
                </a:solidFill>
                <a:latin typeface="St Jude Sans" panose="02010503040201060103" pitchFamily="2" charset="77"/>
              </a:rPr>
              <a:t>and became a global mission</a:t>
            </a:r>
          </a:p>
        </p:txBody>
      </p:sp>
    </p:spTree>
    <p:extLst>
      <p:ext uri="{BB962C8B-B14F-4D97-AF65-F5344CB8AC3E}">
        <p14:creationId xmlns:p14="http://schemas.microsoft.com/office/powerpoint/2010/main" val="348454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2"/>
                                      </p:to>
                                    </p:animClr>
                                    <p:animClr clrSpc="rgb" dir="cw">
                                      <p:cBhvr>
                                        <p:cTn id="7" dur="500" fill="hold"/>
                                        <p:tgtEl>
                                          <p:spTgt spid="3">
                                            <p:txEl>
                                              <p:pRg st="3" end="3"/>
                                            </p:txEl>
                                          </p:spTgt>
                                        </p:tgtEl>
                                        <p:attrNameLst>
                                          <p:attrName>fillcolor</p:attrName>
                                        </p:attrNameLst>
                                      </p:cBhvr>
                                      <p:to>
                                        <a:schemeClr val="accent2"/>
                                      </p:to>
                                    </p:animClr>
                                    <p:set>
                                      <p:cBhvr>
                                        <p:cTn id="8" dur="500" fill="hold"/>
                                        <p:tgtEl>
                                          <p:spTgt spid="3">
                                            <p:txEl>
                                              <p:pRg st="3" end="3"/>
                                            </p:txEl>
                                          </p:spTgt>
                                        </p:tgtEl>
                                        <p:attrNameLst>
                                          <p:attrName>fill.type</p:attrName>
                                        </p:attrNameLst>
                                      </p:cBhvr>
                                      <p:to>
                                        <p:strVal val="solid"/>
                                      </p:to>
                                    </p:set>
                                    <p:set>
                                      <p:cBhvr>
                                        <p:cTn id="9"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53AA3-1CE6-333D-EF26-3137C5044833}"/>
              </a:ext>
            </a:extLst>
          </p:cNvPr>
          <p:cNvSpPr>
            <a:spLocks noGrp="1"/>
          </p:cNvSpPr>
          <p:nvPr>
            <p:ph type="title"/>
          </p:nvPr>
        </p:nvSpPr>
        <p:spPr/>
        <p:txBody>
          <a:bodyPr/>
          <a:lstStyle/>
          <a:p>
            <a:r>
              <a:rPr lang="en-US" dirty="0"/>
              <a:t>St. Jude Global</a:t>
            </a:r>
          </a:p>
        </p:txBody>
      </p:sp>
      <p:sp>
        <p:nvSpPr>
          <p:cNvPr id="3" name="Text Placeholder 2">
            <a:extLst>
              <a:ext uri="{FF2B5EF4-FFF2-40B4-BE49-F238E27FC236}">
                <a16:creationId xmlns:a16="http://schemas.microsoft.com/office/drawing/2014/main" id="{6173BF2C-BEA5-B013-40A3-FEABFDA10529}"/>
              </a:ext>
            </a:extLst>
          </p:cNvPr>
          <p:cNvSpPr>
            <a:spLocks noGrp="1"/>
          </p:cNvSpPr>
          <p:nvPr>
            <p:ph type="body" sz="half" idx="10"/>
          </p:nvPr>
        </p:nvSpPr>
        <p:spPr>
          <a:xfrm>
            <a:off x="1221923" y="641065"/>
            <a:ext cx="6649811" cy="4438868"/>
          </a:xfrm>
        </p:spPr>
        <p:txBody>
          <a:bodyPr>
            <a:normAutofit/>
          </a:bodyPr>
          <a:lstStyle/>
          <a:p>
            <a:r>
              <a:rPr lang="en-US" dirty="0"/>
              <a:t>• Launched in 2018 </a:t>
            </a:r>
          </a:p>
          <a:p>
            <a:r>
              <a:rPr lang="en-US" dirty="0">
                <a:solidFill>
                  <a:srgbClr val="7030A0"/>
                </a:solidFill>
              </a:rPr>
              <a:t>• Number one predictor of whether a child will survive cancer is </a:t>
            </a:r>
            <a:r>
              <a:rPr lang="en-US" i="1" dirty="0">
                <a:solidFill>
                  <a:srgbClr val="FF0000"/>
                </a:solidFill>
              </a:rPr>
              <a:t>where the child lives</a:t>
            </a:r>
            <a:r>
              <a:rPr lang="en-US" dirty="0">
                <a:solidFill>
                  <a:srgbClr val="7030A0"/>
                </a:solidFill>
              </a:rPr>
              <a:t>.</a:t>
            </a:r>
          </a:p>
          <a:p>
            <a:r>
              <a:rPr lang="en-US" dirty="0">
                <a:solidFill>
                  <a:srgbClr val="00B050"/>
                </a:solidFill>
              </a:rPr>
              <a:t>• This is not acceptable.</a:t>
            </a:r>
          </a:p>
          <a:p>
            <a:r>
              <a:rPr lang="en-US" dirty="0">
                <a:solidFill>
                  <a:srgbClr val="FFC000"/>
                </a:solidFill>
              </a:rPr>
              <a:t>• Goal: Improve the quality of global pediatric healthcare to improve survival rates</a:t>
            </a:r>
          </a:p>
          <a:p>
            <a:r>
              <a:rPr lang="en-US" dirty="0"/>
              <a:t>• Goal: Access to quality treatment no matter where a child lives</a:t>
            </a:r>
          </a:p>
          <a:p>
            <a:r>
              <a:rPr lang="en-US" dirty="0">
                <a:solidFill>
                  <a:srgbClr val="7030A0"/>
                </a:solidFill>
              </a:rPr>
              <a:t>• Finding cures. Saving children. Everywhere. </a:t>
            </a:r>
          </a:p>
        </p:txBody>
      </p:sp>
    </p:spTree>
    <p:extLst>
      <p:ext uri="{BB962C8B-B14F-4D97-AF65-F5344CB8AC3E}">
        <p14:creationId xmlns:p14="http://schemas.microsoft.com/office/powerpoint/2010/main" val="2072438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A6F4BB-EC43-E538-B541-314D7D77B125}"/>
              </a:ext>
            </a:extLst>
          </p:cNvPr>
          <p:cNvSpPr>
            <a:spLocks noGrp="1"/>
          </p:cNvSpPr>
          <p:nvPr>
            <p:ph type="ctrTitle"/>
          </p:nvPr>
        </p:nvSpPr>
        <p:spPr>
          <a:xfrm>
            <a:off x="228600" y="2078630"/>
            <a:ext cx="8686800" cy="1865376"/>
          </a:xfrm>
        </p:spPr>
        <p:txBody>
          <a:bodyPr>
            <a:normAutofit fontScale="90000"/>
          </a:bodyPr>
          <a:lstStyle/>
          <a:p>
            <a:r>
              <a:rPr lang="en-US" sz="4000" dirty="0">
                <a:latin typeface="St Jude Sans" panose="02010503040201060103" pitchFamily="2" charset="77"/>
              </a:rPr>
              <a:t>Hospitals</a:t>
            </a:r>
            <a:br>
              <a:rPr lang="en-US" sz="4000" dirty="0">
                <a:latin typeface="St Jude Sans" panose="02010503040201060103" pitchFamily="2" charset="77"/>
              </a:rPr>
            </a:br>
            <a:r>
              <a:rPr lang="en-US" sz="4000" dirty="0">
                <a:solidFill>
                  <a:srgbClr val="00B050"/>
                </a:solidFill>
                <a:latin typeface="St Jude Sans" panose="02010503040201060103" pitchFamily="2" charset="77"/>
              </a:rPr>
              <a:t>Medical Institutions</a:t>
            </a:r>
            <a:br>
              <a:rPr lang="en-US" sz="4000" dirty="0">
                <a:latin typeface="St Jude Sans" panose="02010503040201060103" pitchFamily="2" charset="77"/>
              </a:rPr>
            </a:br>
            <a:r>
              <a:rPr lang="en-US" sz="4000" dirty="0">
                <a:solidFill>
                  <a:srgbClr val="FFC000"/>
                </a:solidFill>
                <a:latin typeface="St Jude Sans" panose="02010503040201060103" pitchFamily="2" charset="77"/>
              </a:rPr>
              <a:t>Doctors</a:t>
            </a:r>
            <a:br>
              <a:rPr lang="en-US" sz="4000" dirty="0">
                <a:latin typeface="St Jude Sans" panose="02010503040201060103" pitchFamily="2" charset="77"/>
              </a:rPr>
            </a:br>
            <a:r>
              <a:rPr lang="en-US" sz="4000" dirty="0">
                <a:solidFill>
                  <a:srgbClr val="0070C0"/>
                </a:solidFill>
                <a:latin typeface="St Jude Sans" panose="02010503040201060103" pitchFamily="2" charset="77"/>
              </a:rPr>
              <a:t>Nurses</a:t>
            </a:r>
            <a:br>
              <a:rPr lang="en-US" sz="4000" dirty="0">
                <a:latin typeface="St Jude Sans" panose="02010503040201060103" pitchFamily="2" charset="77"/>
              </a:rPr>
            </a:br>
            <a:r>
              <a:rPr lang="en-US" sz="4000" dirty="0">
                <a:solidFill>
                  <a:srgbClr val="FF0000"/>
                </a:solidFill>
                <a:latin typeface="St Jude Sans" panose="02010503040201060103" pitchFamily="2" charset="77"/>
              </a:rPr>
              <a:t>Scientists</a:t>
            </a:r>
            <a:br>
              <a:rPr lang="en-US" sz="4000" dirty="0">
                <a:latin typeface="St Jude Sans" panose="02010503040201060103" pitchFamily="2" charset="77"/>
              </a:rPr>
            </a:br>
            <a:r>
              <a:rPr lang="en-US" sz="4000" dirty="0">
                <a:solidFill>
                  <a:srgbClr val="7030A0"/>
                </a:solidFill>
                <a:latin typeface="St Jude Sans" panose="02010503040201060103" pitchFamily="2" charset="77"/>
              </a:rPr>
              <a:t>Governments</a:t>
            </a:r>
            <a:br>
              <a:rPr lang="en-US" sz="4000" dirty="0">
                <a:solidFill>
                  <a:srgbClr val="7030A0"/>
                </a:solidFill>
                <a:latin typeface="St Jude Sans" panose="02010503040201060103" pitchFamily="2" charset="77"/>
              </a:rPr>
            </a:br>
            <a:r>
              <a:rPr lang="en-US" sz="4000" dirty="0">
                <a:solidFill>
                  <a:srgbClr val="92D050"/>
                </a:solidFill>
                <a:latin typeface="St Jude Sans" panose="02010503040201060103" pitchFamily="2" charset="77"/>
              </a:rPr>
              <a:t>World Health Organization</a:t>
            </a:r>
            <a:br>
              <a:rPr lang="en-US" sz="4000" dirty="0">
                <a:latin typeface="St Jude Sans" panose="02010503040201060103" pitchFamily="2" charset="77"/>
              </a:rPr>
            </a:br>
            <a:r>
              <a:rPr lang="en-US" sz="4000" dirty="0">
                <a:latin typeface="St Jude Sans" panose="02010503040201060103" pitchFamily="2" charset="77"/>
              </a:rPr>
              <a:t>Donors &amp; Volunteers</a:t>
            </a:r>
            <a:br>
              <a:rPr lang="en-US" sz="4000" dirty="0">
                <a:latin typeface="St Jude Sans" panose="02010503040201060103" pitchFamily="2" charset="77"/>
              </a:rPr>
            </a:br>
            <a:r>
              <a:rPr lang="en-US" sz="4000" dirty="0">
                <a:solidFill>
                  <a:srgbClr val="0070C0"/>
                </a:solidFill>
                <a:latin typeface="St Jude Sans" panose="02010503040201060103" pitchFamily="2" charset="77"/>
              </a:rPr>
              <a:t>Fundraisers</a:t>
            </a:r>
            <a:br>
              <a:rPr lang="en-US" sz="4000" dirty="0">
                <a:latin typeface="St Jude Sans" panose="02010503040201060103" pitchFamily="2" charset="77"/>
              </a:rPr>
            </a:br>
            <a:br>
              <a:rPr lang="en-US" sz="4000" dirty="0">
                <a:latin typeface="St Jude Sans" panose="02010503040201060103" pitchFamily="2" charset="77"/>
              </a:rPr>
            </a:br>
            <a:r>
              <a:rPr lang="en-US" sz="4400" dirty="0">
                <a:ln w="6600">
                  <a:solidFill>
                    <a:schemeClr val="accent2"/>
                  </a:solidFill>
                  <a:prstDash val="solid"/>
                </a:ln>
                <a:solidFill>
                  <a:srgbClr val="FFFFFF"/>
                </a:solidFill>
                <a:effectLst>
                  <a:outerShdw dist="38100" dir="2700000" algn="tl" rotWithShape="0">
                    <a:schemeClr val="accent2"/>
                  </a:outerShdw>
                </a:effectLst>
                <a:latin typeface="St Jude Sans" panose="02010503040201060103" pitchFamily="2" charset="77"/>
              </a:rPr>
              <a:t>68 countries</a:t>
            </a:r>
            <a:endParaRPr lang="en-US" sz="4400" dirty="0"/>
          </a:p>
        </p:txBody>
      </p:sp>
    </p:spTree>
    <p:extLst>
      <p:ext uri="{BB962C8B-B14F-4D97-AF65-F5344CB8AC3E}">
        <p14:creationId xmlns:p14="http://schemas.microsoft.com/office/powerpoint/2010/main" val="2686693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8015-A846-B644-B1C5-817B4D2319A9}"/>
              </a:ext>
            </a:extLst>
          </p:cNvPr>
          <p:cNvSpPr>
            <a:spLocks noGrp="1"/>
          </p:cNvSpPr>
          <p:nvPr>
            <p:ph type="title"/>
          </p:nvPr>
        </p:nvSpPr>
        <p:spPr>
          <a:xfrm>
            <a:off x="696724" y="541714"/>
            <a:ext cx="7750551" cy="973595"/>
          </a:xfrm>
        </p:spPr>
        <p:txBody>
          <a:bodyPr/>
          <a:lstStyle/>
          <a:p>
            <a:r>
              <a:rPr lang="en-US" dirty="0"/>
              <a:t>St. Jude Global “Boilerplate”</a:t>
            </a:r>
          </a:p>
        </p:txBody>
      </p:sp>
      <p:sp>
        <p:nvSpPr>
          <p:cNvPr id="3" name="Text Placeholder 2">
            <a:extLst>
              <a:ext uri="{FF2B5EF4-FFF2-40B4-BE49-F238E27FC236}">
                <a16:creationId xmlns:a16="http://schemas.microsoft.com/office/drawing/2014/main" id="{984603F7-3765-E63B-1734-B10E31522875}"/>
              </a:ext>
            </a:extLst>
          </p:cNvPr>
          <p:cNvSpPr>
            <a:spLocks noGrp="1"/>
          </p:cNvSpPr>
          <p:nvPr>
            <p:ph type="body" sz="half" idx="10"/>
          </p:nvPr>
        </p:nvSpPr>
        <p:spPr>
          <a:xfrm>
            <a:off x="1064864" y="1326123"/>
            <a:ext cx="7273159" cy="4402016"/>
          </a:xfrm>
        </p:spPr>
        <p:txBody>
          <a:bodyPr>
            <a:normAutofit fontScale="40000" lnSpcReduction="20000"/>
          </a:bodyPr>
          <a:lstStyle/>
          <a:p>
            <a:pPr>
              <a:lnSpc>
                <a:spcPct val="100000"/>
              </a:lnSpc>
            </a:pPr>
            <a:r>
              <a:rPr lang="en-US" sz="5000" dirty="0">
                <a:solidFill>
                  <a:srgbClr val="7030A0"/>
                </a:solidFill>
              </a:rPr>
              <a:t>• 400,000</a:t>
            </a:r>
            <a:r>
              <a:rPr lang="en-US" sz="5000" dirty="0"/>
              <a:t> children develop cancer each year globally</a:t>
            </a:r>
          </a:p>
          <a:p>
            <a:pPr>
              <a:lnSpc>
                <a:spcPct val="100000"/>
              </a:lnSpc>
            </a:pPr>
            <a:r>
              <a:rPr lang="en-US" sz="5000" dirty="0">
                <a:solidFill>
                  <a:srgbClr val="7030A0"/>
                </a:solidFill>
              </a:rPr>
              <a:t>• 80% </a:t>
            </a:r>
            <a:r>
              <a:rPr lang="en-US" sz="5000" dirty="0"/>
              <a:t>live in low-and-middle income countries</a:t>
            </a:r>
          </a:p>
          <a:p>
            <a:pPr>
              <a:lnSpc>
                <a:spcPct val="100000"/>
              </a:lnSpc>
            </a:pPr>
            <a:r>
              <a:rPr lang="en-US" sz="5000" dirty="0"/>
              <a:t>• Only </a:t>
            </a:r>
            <a:r>
              <a:rPr lang="en-US" sz="5000" dirty="0">
                <a:solidFill>
                  <a:srgbClr val="7030A0"/>
                </a:solidFill>
              </a:rPr>
              <a:t>20% </a:t>
            </a:r>
            <a:r>
              <a:rPr lang="en-US" sz="5000" dirty="0"/>
              <a:t>of those children will survive</a:t>
            </a:r>
          </a:p>
          <a:p>
            <a:pPr>
              <a:lnSpc>
                <a:spcPct val="100000"/>
              </a:lnSpc>
            </a:pPr>
            <a:r>
              <a:rPr lang="en-US" sz="5000" dirty="0"/>
              <a:t>• Many </a:t>
            </a:r>
            <a:r>
              <a:rPr lang="en-US" sz="5000" dirty="0">
                <a:solidFill>
                  <a:srgbClr val="7030A0"/>
                </a:solidFill>
              </a:rPr>
              <a:t>lack access </a:t>
            </a:r>
            <a:r>
              <a:rPr lang="en-US" sz="5000" dirty="0"/>
              <a:t>to high quality medical care</a:t>
            </a:r>
          </a:p>
          <a:p>
            <a:pPr>
              <a:lnSpc>
                <a:spcPct val="100000"/>
              </a:lnSpc>
            </a:pPr>
            <a:r>
              <a:rPr lang="en-US" sz="5000" dirty="0"/>
              <a:t>• Many</a:t>
            </a:r>
            <a:r>
              <a:rPr lang="en-US" sz="5000" dirty="0">
                <a:solidFill>
                  <a:srgbClr val="7030A0"/>
                </a:solidFill>
              </a:rPr>
              <a:t> lack access </a:t>
            </a:r>
            <a:r>
              <a:rPr lang="en-US" sz="5000" dirty="0"/>
              <a:t>to medications and modern protocols</a:t>
            </a:r>
          </a:p>
          <a:p>
            <a:pPr>
              <a:lnSpc>
                <a:spcPct val="100000"/>
              </a:lnSpc>
            </a:pPr>
            <a:r>
              <a:rPr lang="en-US" sz="5000" dirty="0"/>
              <a:t>• St. Jude has committed </a:t>
            </a:r>
            <a:r>
              <a:rPr lang="en-US" sz="5000" dirty="0">
                <a:solidFill>
                  <a:srgbClr val="7030A0"/>
                </a:solidFill>
              </a:rPr>
              <a:t>$30 million a year </a:t>
            </a:r>
            <a:r>
              <a:rPr lang="en-US" sz="5000" dirty="0"/>
              <a:t>to change this</a:t>
            </a:r>
          </a:p>
          <a:p>
            <a:pPr>
              <a:lnSpc>
                <a:spcPct val="100000"/>
              </a:lnSpc>
            </a:pPr>
            <a:r>
              <a:rPr lang="en-US" sz="5000" dirty="0"/>
              <a:t>• St. Jude is </a:t>
            </a:r>
            <a:r>
              <a:rPr lang="en-US" sz="5000" dirty="0">
                <a:solidFill>
                  <a:srgbClr val="7030A0"/>
                </a:solidFill>
              </a:rPr>
              <a:t>training</a:t>
            </a:r>
            <a:r>
              <a:rPr lang="en-US" sz="5000" dirty="0"/>
              <a:t> doctors, nurses and scientists from            these countries</a:t>
            </a:r>
          </a:p>
          <a:p>
            <a:pPr>
              <a:lnSpc>
                <a:spcPct val="100000"/>
              </a:lnSpc>
            </a:pPr>
            <a:r>
              <a:rPr lang="en-US" sz="5000" dirty="0"/>
              <a:t>• St. Jude partnered with </a:t>
            </a:r>
            <a:r>
              <a:rPr lang="en-US" sz="5000" dirty="0">
                <a:solidFill>
                  <a:srgbClr val="7030A0"/>
                </a:solidFill>
              </a:rPr>
              <a:t>WHO </a:t>
            </a:r>
            <a:r>
              <a:rPr lang="en-US" sz="5000" dirty="0"/>
              <a:t>to provide cancer medications to </a:t>
            </a:r>
            <a:r>
              <a:rPr lang="en-US" sz="5000" dirty="0">
                <a:solidFill>
                  <a:srgbClr val="7030A0"/>
                </a:solidFill>
              </a:rPr>
              <a:t>120,000</a:t>
            </a:r>
            <a:r>
              <a:rPr lang="en-US" sz="5000" dirty="0"/>
              <a:t> children over the next 5 years</a:t>
            </a:r>
          </a:p>
          <a:p>
            <a:pPr>
              <a:lnSpc>
                <a:spcPct val="100000"/>
              </a:lnSpc>
            </a:pPr>
            <a:endParaRPr lang="en-US" dirty="0"/>
          </a:p>
          <a:p>
            <a:pPr>
              <a:lnSpc>
                <a:spcPct val="100000"/>
              </a:lnSpc>
            </a:pPr>
            <a:endParaRPr lang="en-US" dirty="0"/>
          </a:p>
        </p:txBody>
      </p:sp>
    </p:spTree>
    <p:extLst>
      <p:ext uri="{BB962C8B-B14F-4D97-AF65-F5344CB8AC3E}">
        <p14:creationId xmlns:p14="http://schemas.microsoft.com/office/powerpoint/2010/main" val="393829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B948A-DD50-5091-417C-858576E4E8B5}"/>
              </a:ext>
            </a:extLst>
          </p:cNvPr>
          <p:cNvSpPr>
            <a:spLocks noGrp="1"/>
          </p:cNvSpPr>
          <p:nvPr>
            <p:ph type="title"/>
          </p:nvPr>
        </p:nvSpPr>
        <p:spPr>
          <a:xfrm>
            <a:off x="696724" y="582135"/>
            <a:ext cx="7750551" cy="973595"/>
          </a:xfrm>
        </p:spPr>
        <p:txBody>
          <a:bodyPr>
            <a:normAutofit/>
          </a:bodyPr>
          <a:lstStyle/>
          <a:p>
            <a:r>
              <a:rPr lang="en-US" sz="3600" dirty="0">
                <a:latin typeface="St Jude Sans" panose="02010503040201060103" pitchFamily="2" charset="77"/>
              </a:rPr>
              <a:t>St. Jude – Around the World</a:t>
            </a:r>
          </a:p>
        </p:txBody>
      </p:sp>
      <p:pic>
        <p:nvPicPr>
          <p:cNvPr id="5" name="Picture 4" descr="Qr code&#10;&#10;Description automatically generated">
            <a:extLst>
              <a:ext uri="{FF2B5EF4-FFF2-40B4-BE49-F238E27FC236}">
                <a16:creationId xmlns:a16="http://schemas.microsoft.com/office/drawing/2014/main" id="{DE23D704-38E3-AF5D-41E6-075AFB4D2179}"/>
              </a:ext>
            </a:extLst>
          </p:cNvPr>
          <p:cNvPicPr>
            <a:picLocks noChangeAspect="1"/>
          </p:cNvPicPr>
          <p:nvPr/>
        </p:nvPicPr>
        <p:blipFill>
          <a:blip r:embed="rId3"/>
          <a:stretch>
            <a:fillRect/>
          </a:stretch>
        </p:blipFill>
        <p:spPr>
          <a:xfrm>
            <a:off x="2565829" y="1857872"/>
            <a:ext cx="3708847" cy="3708847"/>
          </a:xfrm>
          <a:prstGeom prst="rect">
            <a:avLst/>
          </a:prstGeom>
          <a:ln>
            <a:solidFill>
              <a:schemeClr val="tx1">
                <a:lumMod val="85000"/>
                <a:lumOff val="15000"/>
              </a:schemeClr>
            </a:solidFill>
          </a:ln>
        </p:spPr>
      </p:pic>
      <p:sp>
        <p:nvSpPr>
          <p:cNvPr id="6" name="TextBox 5">
            <a:extLst>
              <a:ext uri="{FF2B5EF4-FFF2-40B4-BE49-F238E27FC236}">
                <a16:creationId xmlns:a16="http://schemas.microsoft.com/office/drawing/2014/main" id="{82F252D3-72F2-ACB5-8394-8F52DE9B1DBC}"/>
              </a:ext>
            </a:extLst>
          </p:cNvPr>
          <p:cNvSpPr txBox="1"/>
          <p:nvPr/>
        </p:nvSpPr>
        <p:spPr>
          <a:xfrm>
            <a:off x="2124854" y="5868861"/>
            <a:ext cx="4894289" cy="369332"/>
          </a:xfrm>
          <a:prstGeom prst="rect">
            <a:avLst/>
          </a:prstGeom>
          <a:noFill/>
        </p:spPr>
        <p:txBody>
          <a:bodyPr wrap="none" rtlCol="0">
            <a:spAutoFit/>
          </a:bodyPr>
          <a:lstStyle/>
          <a:p>
            <a:r>
              <a:rPr lang="en-US" b="1" dirty="0">
                <a:solidFill>
                  <a:srgbClr val="C10F3A"/>
                </a:solidFill>
                <a:latin typeface="St Jude Sans" panose="02010503040201060103" pitchFamily="2" charset="77"/>
              </a:rPr>
              <a:t>St. Jude Global facts at stjude.org\global</a:t>
            </a:r>
          </a:p>
        </p:txBody>
      </p:sp>
    </p:spTree>
    <p:extLst>
      <p:ext uri="{BB962C8B-B14F-4D97-AF65-F5344CB8AC3E}">
        <p14:creationId xmlns:p14="http://schemas.microsoft.com/office/powerpoint/2010/main" val="2128974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CAFA8-8317-A2BC-3DE5-C7C7E5530928}"/>
              </a:ext>
            </a:extLst>
          </p:cNvPr>
          <p:cNvSpPr>
            <a:spLocks noGrp="1"/>
          </p:cNvSpPr>
          <p:nvPr>
            <p:ph type="title"/>
          </p:nvPr>
        </p:nvSpPr>
        <p:spPr>
          <a:xfrm>
            <a:off x="696724" y="5607699"/>
            <a:ext cx="7750551" cy="973595"/>
          </a:xfrm>
        </p:spPr>
        <p:txBody>
          <a:bodyPr>
            <a:normAutofit fontScale="90000"/>
          </a:bodyPr>
          <a:lstStyle/>
          <a:p>
            <a:pPr>
              <a:lnSpc>
                <a:spcPct val="150000"/>
              </a:lnSpc>
            </a:pPr>
            <a:br>
              <a:rPr lang="en-US" dirty="0"/>
            </a:br>
            <a:r>
              <a:rPr lang="en-US" sz="4400" i="1" dirty="0">
                <a:solidFill>
                  <a:srgbClr val="C10F3A"/>
                </a:solidFill>
              </a:rPr>
              <a:t>Regional Information</a:t>
            </a:r>
            <a:br>
              <a:rPr lang="en-US" sz="4400" dirty="0"/>
            </a:br>
            <a:r>
              <a:rPr lang="en-US" sz="4400" dirty="0"/>
              <a:t>Visit the tables</a:t>
            </a:r>
            <a:br>
              <a:rPr lang="en-US" sz="4400" dirty="0">
                <a:solidFill>
                  <a:srgbClr val="C10F3A"/>
                </a:solidFill>
              </a:rPr>
            </a:br>
            <a:r>
              <a:rPr lang="en-US" sz="4400" dirty="0">
                <a:solidFill>
                  <a:srgbClr val="0070C0"/>
                </a:solidFill>
              </a:rPr>
              <a:t>Collect fact sheets</a:t>
            </a:r>
            <a:br>
              <a:rPr lang="en-US" sz="4400" dirty="0">
                <a:solidFill>
                  <a:srgbClr val="C10F3A"/>
                </a:solidFill>
              </a:rPr>
            </a:br>
            <a:r>
              <a:rPr lang="en-US" sz="4400" dirty="0">
                <a:solidFill>
                  <a:srgbClr val="00B050"/>
                </a:solidFill>
              </a:rPr>
              <a:t>Collect stories</a:t>
            </a:r>
            <a:br>
              <a:rPr lang="en-US" sz="4400" dirty="0">
                <a:solidFill>
                  <a:srgbClr val="C10F3A"/>
                </a:solidFill>
              </a:rPr>
            </a:br>
            <a:r>
              <a:rPr lang="en-US" sz="4400" i="1" dirty="0">
                <a:solidFill>
                  <a:srgbClr val="C10F3A"/>
                </a:solidFill>
              </a:rPr>
              <a:t>Ask questions</a:t>
            </a:r>
            <a:br>
              <a:rPr lang="en-US" sz="4400" dirty="0">
                <a:solidFill>
                  <a:srgbClr val="C10F3A"/>
                </a:solidFill>
              </a:rPr>
            </a:br>
            <a:br>
              <a:rPr lang="en-US" dirty="0">
                <a:solidFill>
                  <a:srgbClr val="C10F3A"/>
                </a:solidFill>
              </a:rPr>
            </a:br>
            <a:endParaRPr lang="en-US" i="1" dirty="0">
              <a:solidFill>
                <a:srgbClr val="0070C0"/>
              </a:solidFill>
            </a:endParaRPr>
          </a:p>
        </p:txBody>
      </p:sp>
    </p:spTree>
    <p:extLst>
      <p:ext uri="{BB962C8B-B14F-4D97-AF65-F5344CB8AC3E}">
        <p14:creationId xmlns:p14="http://schemas.microsoft.com/office/powerpoint/2010/main" val="4527751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e83a9b6-a2cf-4578-9f6d-8b4796c20015">
      <Terms xmlns="http://schemas.microsoft.com/office/infopath/2007/PartnerControls"/>
    </lcf76f155ced4ddcb4097134ff3c332f>
    <TaxCatchAll xmlns="194514a7-a364-4b39-bab5-10a63ee6ed50" xsi:nil="true"/>
    <SharedWithUsers xmlns="194514a7-a364-4b39-bab5-10a63ee6ed50">
      <UserInfo>
        <DisplayName>Suheir Rasul</DisplayName>
        <AccountId>22</AccountId>
        <AccountType/>
      </UserInfo>
      <UserInfo>
        <DisplayName>Paola Cassana</DisplayName>
        <AccountId>19</AccountId>
        <AccountType/>
      </UserInfo>
      <UserInfo>
        <DisplayName>Veena Shrestha</DisplayName>
        <AccountId>474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3F9E58867B9CD4BA866F3B30CD879B3" ma:contentTypeVersion="13" ma:contentTypeDescription="Create a new document." ma:contentTypeScope="" ma:versionID="1146473edcaed645028299f362668dfc">
  <xsd:schema xmlns:xsd="http://www.w3.org/2001/XMLSchema" xmlns:xs="http://www.w3.org/2001/XMLSchema" xmlns:p="http://schemas.microsoft.com/office/2006/metadata/properties" xmlns:ns2="2e83a9b6-a2cf-4578-9f6d-8b4796c20015" xmlns:ns3="194514a7-a364-4b39-bab5-10a63ee6ed50" targetNamespace="http://schemas.microsoft.com/office/2006/metadata/properties" ma:root="true" ma:fieldsID="02162cb0ac3a0d9af81408b24cdd6dda" ns2:_="" ns3:_="">
    <xsd:import namespace="2e83a9b6-a2cf-4578-9f6d-8b4796c20015"/>
    <xsd:import namespace="194514a7-a364-4b39-bab5-10a63ee6ed5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83a9b6-a2cf-4578-9f6d-8b4796c200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9c7203f-a5f3-4e36-9881-00c88d5eeb2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94514a7-a364-4b39-bab5-10a63ee6ed5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901a941-baac-4052-b515-e52552f2a7e8}" ma:internalName="TaxCatchAll" ma:showField="CatchAllData" ma:web="194514a7-a364-4b39-bab5-10a63ee6ed50">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F244E9-A714-442B-80BA-3E8925959FEA}">
  <ds:schemaRefs>
    <ds:schemaRef ds:uri="http://schemas.microsoft.com/sharepoint/v3/contenttype/forms"/>
  </ds:schemaRefs>
</ds:datastoreItem>
</file>

<file path=customXml/itemProps2.xml><?xml version="1.0" encoding="utf-8"?>
<ds:datastoreItem xmlns:ds="http://schemas.openxmlformats.org/officeDocument/2006/customXml" ds:itemID="{02718595-053D-4BFA-A639-F066BFD0DCD8}">
  <ds:schemaRefs>
    <ds:schemaRef ds:uri="http://purl.org/dc/terms/"/>
    <ds:schemaRef ds:uri="http://schemas.microsoft.com/office/infopath/2007/PartnerControls"/>
    <ds:schemaRef ds:uri="http://purl.org/dc/elements/1.1/"/>
    <ds:schemaRef ds:uri="1c86ce9c-1711-443c-ae97-ab5391c64629"/>
    <ds:schemaRef ds:uri="http://schemas.microsoft.com/office/2006/documentManagement/types"/>
    <ds:schemaRef ds:uri="c22f1c28-2879-4d90-a521-28489571aede"/>
    <ds:schemaRef ds:uri="http://www.w3.org/XML/1998/namespace"/>
    <ds:schemaRef ds:uri="http://purl.org/dc/dcmityp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B04E4E6F-B059-400C-8CB7-BA0B325B7898}"/>
</file>

<file path=docProps/app.xml><?xml version="1.0" encoding="utf-8"?>
<Properties xmlns="http://schemas.openxmlformats.org/officeDocument/2006/extended-properties" xmlns:vt="http://schemas.openxmlformats.org/officeDocument/2006/docPropsVTypes">
  <Template>Office Theme</Template>
  <TotalTime>139</TotalTime>
  <Words>708</Words>
  <Application>Microsoft Office PowerPoint</Application>
  <PresentationFormat>On-screen Show (4:3)</PresentationFormat>
  <Paragraphs>60</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St Jude Sans</vt:lpstr>
      <vt:lpstr>Office Theme</vt:lpstr>
      <vt:lpstr>PowerPoint Presentation</vt:lpstr>
      <vt:lpstr>Global message is #2  Donor and supporter values</vt:lpstr>
      <vt:lpstr>No child should die in the dawn of life. </vt:lpstr>
      <vt:lpstr>It started with outreach</vt:lpstr>
      <vt:lpstr>St. Jude Global</vt:lpstr>
      <vt:lpstr>Hospitals Medical Institutions Doctors Nurses Scientists Governments World Health Organization Donors &amp; Volunteers Fundraisers  68 countries</vt:lpstr>
      <vt:lpstr>St. Jude Global “Boilerplate”</vt:lpstr>
      <vt:lpstr>St. Jude – Around the World</vt:lpstr>
      <vt:lpstr> Regional Information Visit the tables Collect fact sheets Collect stories Ask questions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Veena Shrestha</cp:lastModifiedBy>
  <cp:revision>19</cp:revision>
  <dcterms:created xsi:type="dcterms:W3CDTF">2018-09-18T19:37:25Z</dcterms:created>
  <dcterms:modified xsi:type="dcterms:W3CDTF">2023-01-04T19:35:49Z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0x01010013F9E58867B9CD4BA866F3B30CD879B3</vt:lpwstr>
  </property>
  <property fmtid="{D5CDD505-2E9C-101B-9397-08002B2CF9AE}" pid="3" name="MediaServiceImageTags">
    <vt:lpwstr/>
  </property>
</Properties>
</file>